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3"/>
  </p:notesMasterIdLst>
  <p:sldIdLst>
    <p:sldId id="268" r:id="rId6"/>
    <p:sldId id="273" r:id="rId7"/>
    <p:sldId id="270" r:id="rId8"/>
    <p:sldId id="267" r:id="rId9"/>
    <p:sldId id="262" r:id="rId10"/>
    <p:sldId id="272"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49483A-E410-260F-34F2-009CAEE5496E}" name="Olwen Lynch" initials="OL" userId="S::olwen.lynch@readingagency.org.uk::49afc3c2-088c-4981-a58b-d24be68454a2" providerId="AD"/>
  <p188:author id="{EAE974C9-1C01-7E71-8EA9-15902D98BC65}" name="Clare Williams" initials="CW" userId="S::clare.williams@readingagency.org.uk::410aef48-e92f-4f0f-90b1-9790d4084c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B28"/>
    <a:srgbClr val="7B9F15"/>
    <a:srgbClr val="FF9900"/>
    <a:srgbClr val="50680E"/>
    <a:srgbClr val="8EB818"/>
    <a:srgbClr val="CB860B"/>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A1E49-36FB-3298-75D6-FA90A919761A}" v="59" dt="2022-05-03T13:30:28.008"/>
    <p1510:client id="{3327BFBC-97C7-FBC8-9CEA-6F19E591A78A}" v="5" dt="2022-05-03T14:06:34.057"/>
    <p1510:client id="{3924EAE8-6AE8-0F87-16A7-4C39A4AF2673}" v="702" dt="2022-05-03T15:02:54.180"/>
    <p1510:client id="{5DA17972-340C-4F21-89B5-8C895A78158E}" v="38" dt="2022-04-29T08:55:43.199"/>
    <p1510:client id="{613A835F-EDCA-D462-27AC-9B9EB3DBB8A9}" v="4" dt="2022-05-04T08:26:39.199"/>
    <p1510:client id="{E14F70F7-A7BC-34A3-1F10-6FFF20DE7954}" v="135" dt="2022-05-04T08:29:50.242"/>
    <p1510:client id="{ECDC5CE3-0929-8D5F-F214-E9A0B7688DB2}" v="2" dt="2022-04-29T15:18:57.374"/>
    <p1510:client id="{ED2D14BE-B5F7-6EF0-E48F-B18EE385DCE0}" v="15" dt="2022-05-03T15:47:44.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37CAA-A127-42F5-B10E-CD8DF4848B69}" type="datetimeFigureOut">
              <a:rPr lang="en-GB" smtClean="0"/>
              <a:t>27/06/2022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F89D8-76B0-471F-BB7D-6ABE2CA6ABD3}" type="slidenum">
              <a:rPr lang="en-GB" smtClean="0"/>
              <a:t>‹#›</a:t>
            </a:fld>
            <a:endParaRPr lang="en-GB"/>
          </a:p>
        </p:txBody>
      </p:sp>
    </p:spTree>
    <p:extLst>
      <p:ext uri="{BB962C8B-B14F-4D97-AF65-F5344CB8AC3E}">
        <p14:creationId xmlns:p14="http://schemas.microsoft.com/office/powerpoint/2010/main" val="427910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ysClr val="windowText" lastClr="000000"/>
                </a:solidFill>
                <a:uFill>
                  <a:solidFill/>
                </a:uFill>
                <a:latin typeface="Trebuchet MS"/>
                <a:ea typeface="Trebuchet MS"/>
                <a:cs typeface="Trebuchet MS"/>
                <a:sym typeface="Trebuchet MS"/>
              </a:rPr>
              <a:t>Please customise, add or remove slides and information to reflect how the Summer Reading Challenge is run locally.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6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t>Meet the Gadgeteers! Aisha, Ajay, James, Eddie, Leo, and Maggie. </a:t>
            </a:r>
            <a:endParaRPr lang="en-GB" altLang="en-US" baseline="0">
              <a:ea typeface="Calibri"/>
              <a:cs typeface="Calibri"/>
            </a:endParaRPr>
          </a:p>
          <a:p>
            <a:endParaRPr lang="en-GB" altLang="en-US"/>
          </a:p>
          <a:p>
            <a:r>
              <a:rPr lang="en-GB"/>
              <a:t>The Gadgeteers love creating new inventions and working together to solve problems. They spend their days using their curiosity, creativity and innovation to come up with lots of awesome inventions. They are planning an epic summer party at their community centre. </a:t>
            </a:r>
            <a:endParaRPr lang="en-GB">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2</a:t>
            </a:fld>
            <a:endParaRPr lang="en-GB"/>
          </a:p>
        </p:txBody>
      </p:sp>
    </p:spTree>
    <p:extLst>
      <p:ext uri="{BB962C8B-B14F-4D97-AF65-F5344CB8AC3E}">
        <p14:creationId xmlns:p14="http://schemas.microsoft.com/office/powerpoint/2010/main" val="141459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venir Roman"/>
              </a:rPr>
              <a:t>Most library authorities will also give medals to children who complete the Challenge, but not all. Please check with your local library service. </a:t>
            </a:r>
            <a:r>
              <a:rPr lang="en-US" sz="1800" b="0" i="0">
                <a:solidFill>
                  <a:srgbClr val="444444"/>
                </a:solidFill>
                <a:effectLst/>
                <a:latin typeface="Avenir Roman"/>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2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Are you ready to become a Gadgeteer?</a:t>
            </a:r>
          </a:p>
        </p:txBody>
      </p:sp>
      <p:sp>
        <p:nvSpPr>
          <p:cNvPr id="4" name="Slide Number Placeholder 3"/>
          <p:cNvSpPr>
            <a:spLocks noGrp="1"/>
          </p:cNvSpPr>
          <p:nvPr>
            <p:ph type="sldNum" sz="quarter" idx="5"/>
          </p:nvPr>
        </p:nvSpPr>
        <p:spPr/>
        <p:txBody>
          <a:bodyPr/>
          <a:lstStyle/>
          <a:p>
            <a:fld id="{B02F89D8-76B0-471F-BB7D-6ABE2CA6ABD3}" type="slidenum">
              <a:rPr lang="en-GB" smtClean="0"/>
              <a:t>5</a:t>
            </a:fld>
            <a:endParaRPr lang="en-GB"/>
          </a:p>
        </p:txBody>
      </p:sp>
    </p:spTree>
    <p:extLst>
      <p:ext uri="{BB962C8B-B14F-4D97-AF65-F5344CB8AC3E}">
        <p14:creationId xmlns:p14="http://schemas.microsoft.com/office/powerpoint/2010/main" val="2677968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t>The fun continues at home too! Visit the Gadgeteers website to play games, review your latest reads and enter competitions to win amazing Summer Reading Challenge prizes. You can share</a:t>
            </a:r>
            <a:r>
              <a:rPr lang="en-GB" altLang="en-US" baseline="0"/>
              <a:t> your favourite books with other children taking part in the Challenge and even unlock extra rewards for your reading.</a:t>
            </a:r>
            <a:endParaRPr lang="en-GB" altLang="en-US"/>
          </a:p>
          <a:p>
            <a:endParaRPr lang="en-GB"/>
          </a:p>
        </p:txBody>
      </p:sp>
      <p:sp>
        <p:nvSpPr>
          <p:cNvPr id="4" name="Slide Number Placeholder 3"/>
          <p:cNvSpPr>
            <a:spLocks noGrp="1"/>
          </p:cNvSpPr>
          <p:nvPr>
            <p:ph type="sldNum" sz="quarter" idx="5"/>
          </p:nvPr>
        </p:nvSpPr>
        <p:spPr/>
        <p:txBody>
          <a:bodyPr/>
          <a:lstStyle/>
          <a:p>
            <a:fld id="{B02F89D8-76B0-471F-BB7D-6ABE2CA6ABD3}" type="slidenum">
              <a:rPr lang="en-GB" smtClean="0"/>
              <a:t>6</a:t>
            </a:fld>
            <a:endParaRPr lang="en-GB"/>
          </a:p>
        </p:txBody>
      </p:sp>
    </p:spTree>
    <p:extLst>
      <p:ext uri="{BB962C8B-B14F-4D97-AF65-F5344CB8AC3E}">
        <p14:creationId xmlns:p14="http://schemas.microsoft.com/office/powerpoint/2010/main" val="783966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12010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55570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729620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27/06/2022</a:t>
            </a:fld>
            <a:endParaRPr lang="en-GB"/>
          </a:p>
        </p:txBody>
      </p:sp>
      <p:pic>
        <p:nvPicPr>
          <p:cNvPr id="12" name="Picture 7">
            <a:extLst>
              <a:ext uri="{FF2B5EF4-FFF2-40B4-BE49-F238E27FC236}">
                <a16:creationId xmlns:a16="http://schemas.microsoft.com/office/drawing/2014/main" id="{1A372A0C-3742-42E2-9254-EA450145629E}"/>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10419770" y="5909028"/>
            <a:ext cx="1138238" cy="498157"/>
          </a:xfrm>
          <a:prstGeom prst="rect">
            <a:avLst/>
          </a:prstGeom>
        </p:spPr>
      </p:pic>
      <p:pic>
        <p:nvPicPr>
          <p:cNvPr id="7" name="Picture 2">
            <a:extLst>
              <a:ext uri="{FF2B5EF4-FFF2-40B4-BE49-F238E27FC236}">
                <a16:creationId xmlns:a16="http://schemas.microsoft.com/office/drawing/2014/main" id="{84471B5F-08C8-4C7C-AD9B-0F5CD3F885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08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Text Box 2">
            <a:extLst>
              <a:ext uri="{FF2B5EF4-FFF2-40B4-BE49-F238E27FC236}">
                <a16:creationId xmlns:a16="http://schemas.microsoft.com/office/drawing/2014/main" id="{D4548C87-7C99-75F1-121E-101E8D4344D9}"/>
              </a:ext>
            </a:extLst>
          </p:cNvPr>
          <p:cNvSpPr txBox="1">
            <a:spLocks noChangeArrowheads="1"/>
          </p:cNvSpPr>
          <p:nvPr userDrawn="1"/>
        </p:nvSpPr>
        <p:spPr bwMode="auto">
          <a:xfrm>
            <a:off x="337401" y="6572098"/>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10419770" y="5915503"/>
            <a:ext cx="1138238" cy="498157"/>
          </a:xfrm>
          <a:prstGeom prst="rect">
            <a:avLst/>
          </a:prstGeom>
        </p:spPr>
      </p:pic>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66796"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Shape, rectangle&#10;&#10;Description automatically generated">
            <a:extLst>
              <a:ext uri="{FF2B5EF4-FFF2-40B4-BE49-F238E27FC236}">
                <a16:creationId xmlns:a16="http://schemas.microsoft.com/office/drawing/2014/main" id="{FF78976A-4467-68C0-2E94-27EA65D9AE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4" y="1429"/>
            <a:ext cx="12192000" cy="6858000"/>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descr="A picture containing text, electronics, computer, display&#10;&#10;Description automatically generated">
            <a:extLst>
              <a:ext uri="{FF2B5EF4-FFF2-40B4-BE49-F238E27FC236}">
                <a16:creationId xmlns:a16="http://schemas.microsoft.com/office/drawing/2014/main" id="{723CBCC9-2876-5D06-18E0-7EEAB1882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10361325" y="5918615"/>
            <a:ext cx="1138238" cy="498157"/>
          </a:xfrm>
          <a:prstGeom prst="rect">
            <a:avLst/>
          </a:prstGeom>
        </p:spPr>
      </p:pic>
      <p:sp>
        <p:nvSpPr>
          <p:cNvPr id="17" name="Text Box 2">
            <a:extLst>
              <a:ext uri="{FF2B5EF4-FFF2-40B4-BE49-F238E27FC236}">
                <a16:creationId xmlns:a16="http://schemas.microsoft.com/office/drawing/2014/main" id="{C6C8BBE9-3372-C492-E91E-EE490246A8AE}"/>
              </a:ext>
            </a:extLst>
          </p:cNvPr>
          <p:cNvSpPr txBox="1">
            <a:spLocks noChangeArrowheads="1"/>
          </p:cNvSpPr>
          <p:nvPr userDrawn="1"/>
        </p:nvSpPr>
        <p:spPr bwMode="auto">
          <a:xfrm>
            <a:off x="322649" y="6511020"/>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7799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7">
            <a:extLst>
              <a:ext uri="{FF2B5EF4-FFF2-40B4-BE49-F238E27FC236}">
                <a16:creationId xmlns:a16="http://schemas.microsoft.com/office/drawing/2014/main" id="{DA079F4F-D368-41AB-937B-141E1A0AF081}"/>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10298982" y="5866289"/>
            <a:ext cx="1138238" cy="498157"/>
          </a:xfrm>
          <a:prstGeom prst="rect">
            <a:avLst/>
          </a:prstGeom>
        </p:spPr>
      </p:pic>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3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934365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65585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549069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04102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10312082" y="5915503"/>
            <a:ext cx="1138238" cy="498157"/>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10580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997508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783401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923245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39377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21195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64213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75901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282062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97178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4550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27/06/2022</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33821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sp>
        <p:nvSpPr>
          <p:cNvPr id="11" name="Text Box 2">
            <a:extLst>
              <a:ext uri="{FF2B5EF4-FFF2-40B4-BE49-F238E27FC236}">
                <a16:creationId xmlns:a16="http://schemas.microsoft.com/office/drawing/2014/main" id="{A953807E-C69D-3611-7804-1F3BD1EFDF75}"/>
              </a:ext>
            </a:extLst>
          </p:cNvPr>
          <p:cNvSpPr txBox="1">
            <a:spLocks noChangeArrowheads="1"/>
          </p:cNvSpPr>
          <p:nvPr userDrawn="1"/>
        </p:nvSpPr>
        <p:spPr bwMode="auto">
          <a:xfrm>
            <a:off x="337401" y="6572098"/>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a:effectLst/>
                <a:latin typeface="+mn-lt"/>
                <a:ea typeface="Calibri" panose="020F0502020204030204" pitchFamily="34" charset="0"/>
                <a:cs typeface="Arial" panose="020B0604020202020204" pitchFamily="34" charset="0"/>
              </a:rPr>
              <a:t>Illustrations © </a:t>
            </a:r>
            <a:r>
              <a:rPr lang="en-GB" sz="1000">
                <a:effectLst/>
                <a:latin typeface="+mn-lt"/>
              </a:rPr>
              <a:t>Julian Beresford 2022</a:t>
            </a:r>
            <a:endParaRPr lang="en-GB" sz="1000">
              <a:effectLst/>
              <a:latin typeface="+mn-lt"/>
              <a:ea typeface="Calibri" panose="020F0502020204030204" pitchFamily="34" charset="0"/>
              <a:cs typeface="Arial" panose="020B0604020202020204" pitchFamily="34"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Picture 9" descr="Shape, rectangle&#10;&#10;Description automatically generated">
            <a:extLst>
              <a:ext uri="{FF2B5EF4-FFF2-40B4-BE49-F238E27FC236}">
                <a16:creationId xmlns:a16="http://schemas.microsoft.com/office/drawing/2014/main" id="{8D7FDB50-6902-BEA2-BC57-BDE7C9B883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34" y="1429"/>
            <a:ext cx="12192000" cy="6858000"/>
          </a:xfrm>
          <a:prstGeom prst="rect">
            <a:avLst/>
          </a:prstGeom>
        </p:spPr>
      </p:pic>
    </p:spTree>
    <p:extLst>
      <p:ext uri="{BB962C8B-B14F-4D97-AF65-F5344CB8AC3E}">
        <p14:creationId xmlns:p14="http://schemas.microsoft.com/office/powerpoint/2010/main" val="1256809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27/06/2022</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spTree>
    <p:extLst>
      <p:ext uri="{BB962C8B-B14F-4D97-AF65-F5344CB8AC3E}">
        <p14:creationId xmlns:p14="http://schemas.microsoft.com/office/powerpoint/2010/main" val="16969237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5.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B73B875-6A02-C4FA-E524-6ADAF07C9E37}"/>
              </a:ext>
            </a:extLst>
          </p:cNvPr>
          <p:cNvPicPr>
            <a:picLocks noChangeAspect="1"/>
          </p:cNvPicPr>
          <p:nvPr/>
        </p:nvPicPr>
        <p:blipFill>
          <a:blip r:embed="rId3"/>
          <a:stretch>
            <a:fillRect/>
          </a:stretch>
        </p:blipFill>
        <p:spPr>
          <a:xfrm>
            <a:off x="1476375" y="966180"/>
            <a:ext cx="9239250" cy="3943350"/>
          </a:xfrm>
          <a:prstGeom prst="rect">
            <a:avLst/>
          </a:prstGeom>
        </p:spPr>
      </p:pic>
      <p:pic>
        <p:nvPicPr>
          <p:cNvPr id="3" name="Picture 5" descr="Text&#10;&#10;Description automatically generated">
            <a:extLst>
              <a:ext uri="{FF2B5EF4-FFF2-40B4-BE49-F238E27FC236}">
                <a16:creationId xmlns:a16="http://schemas.microsoft.com/office/drawing/2014/main" id="{E9DC6158-B150-844E-9C32-5FA56744967C}"/>
              </a:ext>
            </a:extLst>
          </p:cNvPr>
          <p:cNvPicPr>
            <a:picLocks noChangeAspect="1"/>
          </p:cNvPicPr>
          <p:nvPr/>
        </p:nvPicPr>
        <p:blipFill>
          <a:blip r:embed="rId4"/>
          <a:stretch>
            <a:fillRect/>
          </a:stretch>
        </p:blipFill>
        <p:spPr>
          <a:xfrm>
            <a:off x="4058876" y="4909530"/>
            <a:ext cx="4067175" cy="923925"/>
          </a:xfrm>
          <a:prstGeom prst="rect">
            <a:avLst/>
          </a:prstGeom>
        </p:spPr>
      </p:pic>
      <p:pic>
        <p:nvPicPr>
          <p:cNvPr id="4" name="Picture 4" descr="Text&#10;&#10;Description automatically generated">
            <a:extLst>
              <a:ext uri="{FF2B5EF4-FFF2-40B4-BE49-F238E27FC236}">
                <a16:creationId xmlns:a16="http://schemas.microsoft.com/office/drawing/2014/main" id="{0410FA20-1A6E-0AE2-0106-88528B2FE4B6}"/>
              </a:ext>
            </a:extLst>
          </p:cNvPr>
          <p:cNvPicPr>
            <a:picLocks noChangeAspect="1"/>
          </p:cNvPicPr>
          <p:nvPr/>
        </p:nvPicPr>
        <p:blipFill>
          <a:blip r:embed="rId5"/>
          <a:stretch>
            <a:fillRect/>
          </a:stretch>
        </p:blipFill>
        <p:spPr>
          <a:xfrm>
            <a:off x="399809" y="5752702"/>
            <a:ext cx="2152650" cy="676275"/>
          </a:xfrm>
          <a:prstGeom prst="rect">
            <a:avLst/>
          </a:prstGeom>
        </p:spPr>
      </p:pic>
      <p:pic>
        <p:nvPicPr>
          <p:cNvPr id="9" name="Picture 9" descr="Icon&#10;&#10;Description automatically generated">
            <a:extLst>
              <a:ext uri="{FF2B5EF4-FFF2-40B4-BE49-F238E27FC236}">
                <a16:creationId xmlns:a16="http://schemas.microsoft.com/office/drawing/2014/main" id="{FA400EA7-4F27-CD95-F38A-ED73E94B13AF}"/>
              </a:ext>
            </a:extLst>
          </p:cNvPr>
          <p:cNvPicPr>
            <a:picLocks noChangeAspect="1"/>
          </p:cNvPicPr>
          <p:nvPr/>
        </p:nvPicPr>
        <p:blipFill>
          <a:blip r:embed="rId6"/>
          <a:stretch>
            <a:fillRect/>
          </a:stretch>
        </p:blipFill>
        <p:spPr>
          <a:xfrm>
            <a:off x="269032" y="360472"/>
            <a:ext cx="1133670" cy="1036322"/>
          </a:xfrm>
          <a:prstGeom prst="rect">
            <a:avLst/>
          </a:prstGeom>
        </p:spPr>
      </p:pic>
      <p:pic>
        <p:nvPicPr>
          <p:cNvPr id="10" name="Picture 9" descr="Icon&#10;&#10;Description automatically generated">
            <a:extLst>
              <a:ext uri="{FF2B5EF4-FFF2-40B4-BE49-F238E27FC236}">
                <a16:creationId xmlns:a16="http://schemas.microsoft.com/office/drawing/2014/main" id="{BD3BEFF6-959D-F3B0-4E8B-EDBF346F47A9}"/>
              </a:ext>
            </a:extLst>
          </p:cNvPr>
          <p:cNvPicPr>
            <a:picLocks noChangeAspect="1"/>
          </p:cNvPicPr>
          <p:nvPr/>
        </p:nvPicPr>
        <p:blipFill>
          <a:blip r:embed="rId6"/>
          <a:stretch>
            <a:fillRect/>
          </a:stretch>
        </p:blipFill>
        <p:spPr>
          <a:xfrm>
            <a:off x="766665" y="1200227"/>
            <a:ext cx="985936" cy="904139"/>
          </a:xfrm>
          <a:prstGeom prst="rect">
            <a:avLst/>
          </a:prstGeom>
        </p:spPr>
      </p:pic>
      <p:pic>
        <p:nvPicPr>
          <p:cNvPr id="11" name="Picture 10" descr="Icon&#10;&#10;Description automatically generated">
            <a:extLst>
              <a:ext uri="{FF2B5EF4-FFF2-40B4-BE49-F238E27FC236}">
                <a16:creationId xmlns:a16="http://schemas.microsoft.com/office/drawing/2014/main" id="{4BE562DB-0C8C-9E5B-64E1-92D4FC021D79}"/>
              </a:ext>
            </a:extLst>
          </p:cNvPr>
          <p:cNvPicPr>
            <a:picLocks noChangeAspect="1"/>
          </p:cNvPicPr>
          <p:nvPr/>
        </p:nvPicPr>
        <p:blipFill>
          <a:blip r:embed="rId6"/>
          <a:stretch>
            <a:fillRect/>
          </a:stretch>
        </p:blipFill>
        <p:spPr>
          <a:xfrm>
            <a:off x="269032" y="1324635"/>
            <a:ext cx="566059" cy="515364"/>
          </a:xfrm>
          <a:prstGeom prst="rect">
            <a:avLst/>
          </a:prstGeom>
        </p:spPr>
      </p:pic>
      <p:pic>
        <p:nvPicPr>
          <p:cNvPr id="12" name="Picture 11" descr="Icon&#10;&#10;Description automatically generated">
            <a:extLst>
              <a:ext uri="{FF2B5EF4-FFF2-40B4-BE49-F238E27FC236}">
                <a16:creationId xmlns:a16="http://schemas.microsoft.com/office/drawing/2014/main" id="{4BE98704-1169-2F16-2F54-07890BC726CC}"/>
              </a:ext>
            </a:extLst>
          </p:cNvPr>
          <p:cNvPicPr>
            <a:picLocks noChangeAspect="1"/>
          </p:cNvPicPr>
          <p:nvPr/>
        </p:nvPicPr>
        <p:blipFill>
          <a:blip r:embed="rId6"/>
          <a:stretch>
            <a:fillRect/>
          </a:stretch>
        </p:blipFill>
        <p:spPr>
          <a:xfrm rot="1200000">
            <a:off x="379467" y="1815280"/>
            <a:ext cx="651590" cy="593119"/>
          </a:xfrm>
          <a:prstGeom prst="rect">
            <a:avLst/>
          </a:prstGeom>
        </p:spPr>
      </p:pic>
      <p:pic>
        <p:nvPicPr>
          <p:cNvPr id="13" name="Picture 12" descr="Icon&#10;&#10;Description automatically generated">
            <a:extLst>
              <a:ext uri="{FF2B5EF4-FFF2-40B4-BE49-F238E27FC236}">
                <a16:creationId xmlns:a16="http://schemas.microsoft.com/office/drawing/2014/main" id="{5F808AE8-EAE5-E3A6-1E33-AAF982A22318}"/>
              </a:ext>
            </a:extLst>
          </p:cNvPr>
          <p:cNvPicPr>
            <a:picLocks noChangeAspect="1"/>
          </p:cNvPicPr>
          <p:nvPr/>
        </p:nvPicPr>
        <p:blipFill>
          <a:blip r:embed="rId6"/>
          <a:stretch>
            <a:fillRect/>
          </a:stretch>
        </p:blipFill>
        <p:spPr>
          <a:xfrm rot="600000">
            <a:off x="895773" y="2040684"/>
            <a:ext cx="807100" cy="764181"/>
          </a:xfrm>
          <a:prstGeom prst="rect">
            <a:avLst/>
          </a:prstGeom>
        </p:spPr>
      </p:pic>
      <p:pic>
        <p:nvPicPr>
          <p:cNvPr id="14" name="Picture 9" descr="Icon&#10;&#10;Description automatically generated">
            <a:extLst>
              <a:ext uri="{FF2B5EF4-FFF2-40B4-BE49-F238E27FC236}">
                <a16:creationId xmlns:a16="http://schemas.microsoft.com/office/drawing/2014/main" id="{3B983F51-1EE8-C6AF-F196-824496426DAC}"/>
              </a:ext>
            </a:extLst>
          </p:cNvPr>
          <p:cNvPicPr>
            <a:picLocks noChangeAspect="1"/>
          </p:cNvPicPr>
          <p:nvPr/>
        </p:nvPicPr>
        <p:blipFill>
          <a:blip r:embed="rId6"/>
          <a:stretch>
            <a:fillRect/>
          </a:stretch>
        </p:blipFill>
        <p:spPr>
          <a:xfrm>
            <a:off x="10423848" y="3875003"/>
            <a:ext cx="1133670" cy="1036322"/>
          </a:xfrm>
          <a:prstGeom prst="rect">
            <a:avLst/>
          </a:prstGeom>
        </p:spPr>
      </p:pic>
      <p:pic>
        <p:nvPicPr>
          <p:cNvPr id="15" name="Picture 14" descr="Icon&#10;&#10;Description automatically generated">
            <a:extLst>
              <a:ext uri="{FF2B5EF4-FFF2-40B4-BE49-F238E27FC236}">
                <a16:creationId xmlns:a16="http://schemas.microsoft.com/office/drawing/2014/main" id="{E1AABD60-7219-01B3-37EC-2BCBAFA28E3F}"/>
              </a:ext>
            </a:extLst>
          </p:cNvPr>
          <p:cNvPicPr>
            <a:picLocks noChangeAspect="1"/>
          </p:cNvPicPr>
          <p:nvPr/>
        </p:nvPicPr>
        <p:blipFill>
          <a:blip r:embed="rId6"/>
          <a:stretch>
            <a:fillRect/>
          </a:stretch>
        </p:blipFill>
        <p:spPr>
          <a:xfrm>
            <a:off x="10921481" y="4714758"/>
            <a:ext cx="985936" cy="904139"/>
          </a:xfrm>
          <a:prstGeom prst="rect">
            <a:avLst/>
          </a:prstGeom>
        </p:spPr>
      </p:pic>
      <p:pic>
        <p:nvPicPr>
          <p:cNvPr id="16" name="Picture 15" descr="Icon&#10;&#10;Description automatically generated">
            <a:extLst>
              <a:ext uri="{FF2B5EF4-FFF2-40B4-BE49-F238E27FC236}">
                <a16:creationId xmlns:a16="http://schemas.microsoft.com/office/drawing/2014/main" id="{DC8A216C-1771-53B7-6898-92181E3411ED}"/>
              </a:ext>
            </a:extLst>
          </p:cNvPr>
          <p:cNvPicPr>
            <a:picLocks noChangeAspect="1"/>
          </p:cNvPicPr>
          <p:nvPr/>
        </p:nvPicPr>
        <p:blipFill>
          <a:blip r:embed="rId6"/>
          <a:stretch>
            <a:fillRect/>
          </a:stretch>
        </p:blipFill>
        <p:spPr>
          <a:xfrm>
            <a:off x="10423848" y="4839166"/>
            <a:ext cx="566059" cy="515364"/>
          </a:xfrm>
          <a:prstGeom prst="rect">
            <a:avLst/>
          </a:prstGeom>
        </p:spPr>
      </p:pic>
      <p:pic>
        <p:nvPicPr>
          <p:cNvPr id="17" name="Picture 16" descr="Icon&#10;&#10;Description automatically generated">
            <a:extLst>
              <a:ext uri="{FF2B5EF4-FFF2-40B4-BE49-F238E27FC236}">
                <a16:creationId xmlns:a16="http://schemas.microsoft.com/office/drawing/2014/main" id="{22F487AB-3F04-6D07-7F79-1076B75D1A91}"/>
              </a:ext>
            </a:extLst>
          </p:cNvPr>
          <p:cNvPicPr>
            <a:picLocks noChangeAspect="1"/>
          </p:cNvPicPr>
          <p:nvPr/>
        </p:nvPicPr>
        <p:blipFill>
          <a:blip r:embed="rId6"/>
          <a:stretch>
            <a:fillRect/>
          </a:stretch>
        </p:blipFill>
        <p:spPr>
          <a:xfrm rot="600000">
            <a:off x="9759854" y="4334459"/>
            <a:ext cx="807100" cy="764181"/>
          </a:xfrm>
          <a:prstGeom prst="rect">
            <a:avLst/>
          </a:prstGeom>
        </p:spPr>
      </p:pic>
      <p:sp>
        <p:nvSpPr>
          <p:cNvPr id="21" name="TextBox 20">
            <a:extLst>
              <a:ext uri="{FF2B5EF4-FFF2-40B4-BE49-F238E27FC236}">
                <a16:creationId xmlns:a16="http://schemas.microsoft.com/office/drawing/2014/main" id="{E6CD8327-D3A2-903C-5DC4-6952B13309BE}"/>
              </a:ext>
            </a:extLst>
          </p:cNvPr>
          <p:cNvSpPr txBox="1"/>
          <p:nvPr/>
        </p:nvSpPr>
        <p:spPr>
          <a:xfrm>
            <a:off x="380500" y="6426368"/>
            <a:ext cx="69342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Illustrations by Julian Beresford and © The Reading Agency 2022</a:t>
            </a:r>
          </a:p>
        </p:txBody>
      </p:sp>
    </p:spTree>
    <p:extLst>
      <p:ext uri="{BB962C8B-B14F-4D97-AF65-F5344CB8AC3E}">
        <p14:creationId xmlns:p14="http://schemas.microsoft.com/office/powerpoint/2010/main" val="2718319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arment&#10;&#10;Description automatically generated with medium confidence">
            <a:extLst>
              <a:ext uri="{FF2B5EF4-FFF2-40B4-BE49-F238E27FC236}">
                <a16:creationId xmlns:a16="http://schemas.microsoft.com/office/drawing/2014/main" id="{5A6D6BB8-790F-D86F-D40B-0BA08ECDA8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7211" y="2378277"/>
            <a:ext cx="1897418" cy="2692825"/>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0AF2B621-9475-E7C5-8A33-74A0FD3F493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81809" y="3285627"/>
            <a:ext cx="1944094" cy="2930303"/>
          </a:xfrm>
          <a:prstGeom prst="rect">
            <a:avLst/>
          </a:prstGeom>
        </p:spPr>
      </p:pic>
      <p:pic>
        <p:nvPicPr>
          <p:cNvPr id="11" name="Picture 10" descr="A picture containing doll&#10;&#10;Description automatically generated">
            <a:extLst>
              <a:ext uri="{FF2B5EF4-FFF2-40B4-BE49-F238E27FC236}">
                <a16:creationId xmlns:a16="http://schemas.microsoft.com/office/drawing/2014/main" id="{8F9D3409-26D3-A88D-C432-78BEA45AF8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64453" y="3143185"/>
            <a:ext cx="1692754" cy="2795847"/>
          </a:xfrm>
          <a:prstGeom prst="rect">
            <a:avLst/>
          </a:prstGeom>
        </p:spPr>
      </p:pic>
      <p:pic>
        <p:nvPicPr>
          <p:cNvPr id="15" name="Picture 14" descr="A person in a garment&#10;&#10;Description automatically generated with medium confidence">
            <a:extLst>
              <a:ext uri="{FF2B5EF4-FFF2-40B4-BE49-F238E27FC236}">
                <a16:creationId xmlns:a16="http://schemas.microsoft.com/office/drawing/2014/main" id="{AF1D380E-A16B-FEE8-3C73-53CD5E4CEC9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68952" y="1639417"/>
            <a:ext cx="1669009" cy="3091535"/>
          </a:xfrm>
          <a:prstGeom prst="rect">
            <a:avLst/>
          </a:prstGeom>
        </p:spPr>
      </p:pic>
      <p:pic>
        <p:nvPicPr>
          <p:cNvPr id="17" name="Picture 16" descr="Diagram, schematic&#10;&#10;Description automatically generated">
            <a:extLst>
              <a:ext uri="{FF2B5EF4-FFF2-40B4-BE49-F238E27FC236}">
                <a16:creationId xmlns:a16="http://schemas.microsoft.com/office/drawing/2014/main" id="{3D8BCDFB-1320-F894-4B83-02F1A2632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8700" y="401865"/>
            <a:ext cx="2540747" cy="2760945"/>
          </a:xfrm>
          <a:prstGeom prst="rect">
            <a:avLst/>
          </a:prstGeom>
        </p:spPr>
      </p:pic>
      <p:pic>
        <p:nvPicPr>
          <p:cNvPr id="19" name="Picture 18">
            <a:extLst>
              <a:ext uri="{FF2B5EF4-FFF2-40B4-BE49-F238E27FC236}">
                <a16:creationId xmlns:a16="http://schemas.microsoft.com/office/drawing/2014/main" id="{E6CF711B-829C-1857-3905-ED61452F0F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863808">
            <a:off x="1282545" y="668976"/>
            <a:ext cx="2485985" cy="1789909"/>
          </a:xfrm>
          <a:prstGeom prst="rect">
            <a:avLst/>
          </a:prstGeom>
        </p:spPr>
      </p:pic>
      <p:pic>
        <p:nvPicPr>
          <p:cNvPr id="29" name="Picture 28">
            <a:extLst>
              <a:ext uri="{FF2B5EF4-FFF2-40B4-BE49-F238E27FC236}">
                <a16:creationId xmlns:a16="http://schemas.microsoft.com/office/drawing/2014/main" id="{AE0BD977-D6CC-3B0C-8BEF-674F34094F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11551">
            <a:off x="8023710" y="688946"/>
            <a:ext cx="2485985" cy="1789909"/>
          </a:xfrm>
          <a:prstGeom prst="rect">
            <a:avLst/>
          </a:prstGeom>
        </p:spPr>
      </p:pic>
      <p:pic>
        <p:nvPicPr>
          <p:cNvPr id="14" name="Picture 13" descr="A picture containing person&#10;&#10;Description automatically generated">
            <a:extLst>
              <a:ext uri="{FF2B5EF4-FFF2-40B4-BE49-F238E27FC236}">
                <a16:creationId xmlns:a16="http://schemas.microsoft.com/office/drawing/2014/main" id="{B9CCBF88-9A26-B40F-D81D-D565F0BF4C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106004" y="3056854"/>
            <a:ext cx="1904238" cy="2928039"/>
          </a:xfrm>
          <a:prstGeom prst="rect">
            <a:avLst/>
          </a:prstGeom>
        </p:spPr>
      </p:pic>
      <p:pic>
        <p:nvPicPr>
          <p:cNvPr id="16" name="Picture 15">
            <a:extLst>
              <a:ext uri="{FF2B5EF4-FFF2-40B4-BE49-F238E27FC236}">
                <a16:creationId xmlns:a16="http://schemas.microsoft.com/office/drawing/2014/main" id="{32520F01-39AC-6632-39A6-E561C4FB276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819931" y="3338200"/>
            <a:ext cx="2500918" cy="3007896"/>
          </a:xfrm>
          <a:prstGeom prst="rect">
            <a:avLst/>
          </a:prstGeom>
        </p:spPr>
      </p:pic>
      <p:sp>
        <p:nvSpPr>
          <p:cNvPr id="2" name="TextBox 1">
            <a:extLst>
              <a:ext uri="{FF2B5EF4-FFF2-40B4-BE49-F238E27FC236}">
                <a16:creationId xmlns:a16="http://schemas.microsoft.com/office/drawing/2014/main" id="{CE55AC82-0C10-7325-5CD1-CA5A958EED5D}"/>
              </a:ext>
            </a:extLst>
          </p:cNvPr>
          <p:cNvSpPr txBox="1"/>
          <p:nvPr/>
        </p:nvSpPr>
        <p:spPr>
          <a:xfrm>
            <a:off x="410579" y="6466473"/>
            <a:ext cx="69342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Illustrations by  Julian Beresford and © The Reading Agency 2022</a:t>
            </a:r>
          </a:p>
        </p:txBody>
      </p:sp>
    </p:spTree>
    <p:extLst>
      <p:ext uri="{BB962C8B-B14F-4D97-AF65-F5344CB8AC3E}">
        <p14:creationId xmlns:p14="http://schemas.microsoft.com/office/powerpoint/2010/main" val="3163203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E9C029-7677-416F-9A8A-729A19222E8B}"/>
              </a:ext>
            </a:extLst>
          </p:cNvPr>
          <p:cNvPicPr>
            <a:picLocks noChangeAspect="1"/>
          </p:cNvPicPr>
          <p:nvPr/>
        </p:nvPicPr>
        <p:blipFill rotWithShape="1">
          <a:blip r:embed="rId2"/>
          <a:srcRect t="36224" b="34062"/>
          <a:stretch/>
        </p:blipFill>
        <p:spPr>
          <a:xfrm>
            <a:off x="335062" y="438612"/>
            <a:ext cx="4173221" cy="1132245"/>
          </a:xfrm>
          <a:prstGeom prst="rect">
            <a:avLst/>
          </a:prstGeom>
        </p:spPr>
      </p:pic>
      <p:sp>
        <p:nvSpPr>
          <p:cNvPr id="5" name="TextBox 4">
            <a:extLst>
              <a:ext uri="{FF2B5EF4-FFF2-40B4-BE49-F238E27FC236}">
                <a16:creationId xmlns:a16="http://schemas.microsoft.com/office/drawing/2014/main" id="{91F1988B-79F1-407D-B073-E28C24B38667}"/>
              </a:ext>
            </a:extLst>
          </p:cNvPr>
          <p:cNvSpPr txBox="1"/>
          <p:nvPr/>
        </p:nvSpPr>
        <p:spPr>
          <a:xfrm>
            <a:off x="4940165" y="1656801"/>
            <a:ext cx="6823745" cy="78483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Pct val="200000"/>
              <a:buFontTx/>
              <a:buBlip>
                <a:blip r:embed="rId3"/>
              </a:buBlip>
              <a:tabLst/>
              <a:defRPr/>
            </a:pPr>
            <a:endParaRPr kumimoji="0" lang="en-GB" altLang="en-US" sz="1800" b="1" i="0" u="none" strike="noStrike" kern="1200" cap="none" spc="0" normalizeH="0" baseline="0" noProof="0">
              <a:ln>
                <a:noFill/>
              </a:ln>
              <a:solidFill>
                <a:srgbClr val="7B9F1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8DA7E81-17CC-4428-921A-10E6EBCBFAB5}"/>
              </a:ext>
            </a:extLst>
          </p:cNvPr>
          <p:cNvSpPr txBox="1"/>
          <p:nvPr/>
        </p:nvSpPr>
        <p:spPr>
          <a:xfrm>
            <a:off x="4464338" y="1480231"/>
            <a:ext cx="7298924" cy="3276282"/>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50000"/>
              </a:lnSpc>
              <a:spcBef>
                <a:spcPts val="0"/>
              </a:spcBef>
              <a:spcAft>
                <a:spcPts val="0"/>
              </a:spcAft>
              <a:buClrTx/>
              <a:buSzPct val="150000"/>
              <a:buFont typeface="Arial"/>
              <a:buChar char="•"/>
              <a:tabLst/>
              <a:defRPr/>
            </a:pPr>
            <a:r>
              <a:rPr kumimoji="0" lang="en-GB" altLang="en-U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Go to </a:t>
            </a:r>
            <a:r>
              <a:rPr lang="en-GB" altLang="en-US" sz="2000" b="1" dirty="0" smtClean="0">
                <a:solidFill>
                  <a:schemeClr val="accent2">
                    <a:lumMod val="75000"/>
                  </a:schemeClr>
                </a:solidFill>
                <a:latin typeface="Calibri" panose="020F0502020204030204"/>
              </a:rPr>
              <a:t>the</a:t>
            </a:r>
            <a:r>
              <a:rPr kumimoji="0" lang="en-GB" altLang="en-US" sz="2000" b="1" i="0" u="none" strike="noStrike" kern="1200" cap="none" spc="0" normalizeH="0" baseline="0" noProof="0" dirty="0" smtClean="0">
                <a:ln>
                  <a:noFill/>
                </a:ln>
                <a:solidFill>
                  <a:schemeClr val="accent2">
                    <a:lumMod val="75000"/>
                  </a:schemeClr>
                </a:solidFill>
                <a:effectLst/>
                <a:uLnTx/>
                <a:uFillTx/>
                <a:latin typeface="Calibri" panose="020F0502020204030204"/>
                <a:ea typeface="+mn-ea"/>
                <a:cs typeface="+mn-cs"/>
              </a:rPr>
              <a:t> </a:t>
            </a:r>
            <a:r>
              <a:rPr kumimoji="0" lang="en-GB" altLang="en-U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library this summer to join the Challenge – IT’S FREE!</a:t>
            </a:r>
            <a:endParaRPr lang="en-GB" altLang="en-US" sz="2000" b="1" i="0" u="none" strike="noStrike" kern="1200" cap="none" spc="0" normalizeH="0" baseline="0" noProof="0" dirty="0">
              <a:ln>
                <a:noFill/>
              </a:ln>
              <a:solidFill>
                <a:schemeClr val="accent2">
                  <a:lumMod val="75000"/>
                </a:schemeClr>
              </a:solidFill>
              <a:effectLst/>
              <a:uLnTx/>
              <a:uFillTx/>
              <a:latin typeface="Calibri" panose="020F0502020204030204"/>
              <a:ea typeface="Calibri"/>
              <a:cs typeface="Calibri"/>
            </a:endParaRPr>
          </a:p>
          <a:p>
            <a:pPr marL="342900" indent="-342900">
              <a:lnSpc>
                <a:spcPct val="150000"/>
              </a:lnSpc>
              <a:buSzPct val="150000"/>
              <a:buFont typeface="Arial"/>
              <a:buChar char="•"/>
              <a:defRPr/>
            </a:pPr>
            <a:r>
              <a:rPr lang="en-GB" altLang="en-US" sz="2000" b="1" dirty="0">
                <a:solidFill>
                  <a:schemeClr val="accent2">
                    <a:lumMod val="75000"/>
                  </a:schemeClr>
                </a:solidFill>
              </a:rPr>
              <a:t>Sign up to receive your special </a:t>
            </a:r>
            <a:r>
              <a:rPr lang="en-GB" altLang="en-US" sz="2000" b="1" dirty="0" err="1">
                <a:solidFill>
                  <a:schemeClr val="accent2">
                    <a:lumMod val="75000"/>
                  </a:schemeClr>
                </a:solidFill>
              </a:rPr>
              <a:t>Gadgeteers</a:t>
            </a:r>
            <a:r>
              <a:rPr lang="en-GB" altLang="en-US" sz="2000" b="1" dirty="0">
                <a:solidFill>
                  <a:schemeClr val="accent2">
                    <a:lumMod val="75000"/>
                  </a:schemeClr>
                </a:solidFill>
              </a:rPr>
              <a:t> collector poster</a:t>
            </a:r>
            <a:endParaRPr lang="en-GB" altLang="en-US" sz="2000" b="1" dirty="0">
              <a:solidFill>
                <a:schemeClr val="accent2">
                  <a:lumMod val="75000"/>
                </a:schemeClr>
              </a:solidFill>
              <a:ea typeface="Calibri"/>
              <a:cs typeface="Calibri"/>
            </a:endParaRPr>
          </a:p>
          <a:p>
            <a:pPr marL="342900" lvl="0" indent="-342900">
              <a:lnSpc>
                <a:spcPct val="150000"/>
              </a:lnSpc>
              <a:buSzPct val="150000"/>
              <a:buFont typeface="Arial"/>
              <a:buChar char="•"/>
              <a:defRPr/>
            </a:pPr>
            <a:r>
              <a:rPr lang="en-GB" altLang="en-US" sz="2000" b="1" dirty="0">
                <a:solidFill>
                  <a:schemeClr val="accent2">
                    <a:lumMod val="75000"/>
                  </a:schemeClr>
                </a:solidFill>
              </a:rPr>
              <a:t>Choose books to read over the holidays</a:t>
            </a:r>
            <a:endParaRPr lang="en-GB" altLang="en-US" sz="2000" b="1" dirty="0">
              <a:solidFill>
                <a:schemeClr val="accent2">
                  <a:lumMod val="75000"/>
                </a:schemeClr>
              </a:solidFill>
              <a:ea typeface="Calibri"/>
              <a:cs typeface="Calibri"/>
            </a:endParaRPr>
          </a:p>
          <a:p>
            <a:pPr marL="342900" lvl="0" indent="-342900">
              <a:lnSpc>
                <a:spcPct val="150000"/>
              </a:lnSpc>
              <a:buSzPct val="150000"/>
              <a:buFont typeface="Arial"/>
              <a:buChar char="•"/>
              <a:defRPr/>
            </a:pPr>
            <a:r>
              <a:rPr lang="en-GB" altLang="en-US" sz="2000" b="1" dirty="0">
                <a:solidFill>
                  <a:schemeClr val="accent2">
                    <a:lumMod val="75000"/>
                  </a:schemeClr>
                </a:solidFill>
              </a:rPr>
              <a:t>Collect stickers for each book you read</a:t>
            </a:r>
            <a:endParaRPr lang="en-GB" altLang="en-US" sz="2000" b="1" dirty="0">
              <a:solidFill>
                <a:schemeClr val="accent2">
                  <a:lumMod val="75000"/>
                </a:schemeClr>
              </a:solidFill>
              <a:ea typeface="Calibri"/>
              <a:cs typeface="Calibri"/>
            </a:endParaRPr>
          </a:p>
          <a:p>
            <a:pPr marL="342900" indent="-342900">
              <a:lnSpc>
                <a:spcPct val="150000"/>
              </a:lnSpc>
              <a:buSzPct val="150000"/>
              <a:buFont typeface="Arial"/>
              <a:buChar char="•"/>
              <a:defRPr/>
            </a:pPr>
            <a:r>
              <a:rPr lang="en-GB" altLang="en-US" sz="2000" b="1" dirty="0">
                <a:solidFill>
                  <a:schemeClr val="accent2">
                    <a:lumMod val="75000"/>
                  </a:schemeClr>
                </a:solidFill>
              </a:rPr>
              <a:t>Add the stickers to your poster to complete the Challenge and become a </a:t>
            </a:r>
            <a:r>
              <a:rPr lang="en-GB" altLang="en-US" sz="2000" b="1" dirty="0" err="1">
                <a:solidFill>
                  <a:schemeClr val="accent2">
                    <a:lumMod val="75000"/>
                  </a:schemeClr>
                </a:solidFill>
              </a:rPr>
              <a:t>Gadgeteer</a:t>
            </a:r>
            <a:r>
              <a:rPr lang="en-GB" altLang="en-US" sz="2000" b="1" dirty="0">
                <a:solidFill>
                  <a:schemeClr val="accent2">
                    <a:lumMod val="75000"/>
                  </a:schemeClr>
                </a:solidFill>
              </a:rPr>
              <a:t>!</a:t>
            </a:r>
            <a:endParaRPr lang="en-GB" altLang="en-US" sz="2000" b="1" dirty="0">
              <a:solidFill>
                <a:schemeClr val="accent2">
                  <a:lumMod val="75000"/>
                </a:schemeClr>
              </a:solidFill>
              <a:ea typeface="Calibri"/>
              <a:cs typeface="Calibri"/>
            </a:endParaRPr>
          </a:p>
          <a:p>
            <a:pPr marL="342900" indent="-342900">
              <a:lnSpc>
                <a:spcPct val="150000"/>
              </a:lnSpc>
              <a:buSzPct val="150000"/>
              <a:buFont typeface="Arial"/>
              <a:buChar char="•"/>
              <a:defRPr/>
            </a:pPr>
            <a:r>
              <a:rPr lang="en-GB" altLang="en-US" sz="2000" b="1" dirty="0">
                <a:solidFill>
                  <a:schemeClr val="accent2">
                    <a:lumMod val="75000"/>
                  </a:schemeClr>
                </a:solidFill>
                <a:ea typeface="Calibri"/>
                <a:cs typeface="Calibri"/>
              </a:rPr>
              <a:t>You'll receive a Core Pack ---&gt;</a:t>
            </a:r>
          </a:p>
        </p:txBody>
      </p:sp>
      <p:pic>
        <p:nvPicPr>
          <p:cNvPr id="1026" name="Picture 2" descr="School girls enjoying a science experiment">
            <a:extLst>
              <a:ext uri="{FF2B5EF4-FFF2-40B4-BE49-F238E27FC236}">
                <a16:creationId xmlns:a16="http://schemas.microsoft.com/office/drawing/2014/main" id="{380FD9F9-6978-430F-8E0F-78FAD4A2A8E7}"/>
              </a:ext>
            </a:extLst>
          </p:cNvPr>
          <p:cNvPicPr>
            <a:picLocks noChangeAspect="1" noChangeArrowheads="1"/>
          </p:cNvPicPr>
          <p:nvPr/>
        </p:nvPicPr>
        <p:blipFill>
          <a:blip r:embed="rId4"/>
          <a:srcRect/>
          <a:stretch>
            <a:fillRect/>
          </a:stretch>
        </p:blipFill>
        <p:spPr bwMode="auto">
          <a:xfrm>
            <a:off x="620498" y="1657588"/>
            <a:ext cx="3595358" cy="2396320"/>
          </a:xfrm>
          <a:prstGeom prst="rect">
            <a:avLst/>
          </a:prstGeom>
          <a:noFill/>
          <a:ln w="38100">
            <a:solidFill>
              <a:srgbClr val="ED9B28"/>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6C2948-FFDA-19E4-36B9-40AF37AE921F}"/>
              </a:ext>
            </a:extLst>
          </p:cNvPr>
          <p:cNvSpPr txBox="1"/>
          <p:nvPr/>
        </p:nvSpPr>
        <p:spPr>
          <a:xfrm>
            <a:off x="410579" y="6466473"/>
            <a:ext cx="69342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Illustrations by Julian Beresford and © The Reading Agency 2022</a:t>
            </a:r>
          </a:p>
        </p:txBody>
      </p:sp>
      <p:pic>
        <p:nvPicPr>
          <p:cNvPr id="3" name="Picture 3" descr="A picture containing text, book&#10;&#10;Description automatically generated">
            <a:extLst>
              <a:ext uri="{FF2B5EF4-FFF2-40B4-BE49-F238E27FC236}">
                <a16:creationId xmlns:a16="http://schemas.microsoft.com/office/drawing/2014/main" id="{5C37C8E1-EBEF-D544-2370-D48C9F913E57}"/>
              </a:ext>
            </a:extLst>
          </p:cNvPr>
          <p:cNvPicPr>
            <a:picLocks noChangeAspect="1"/>
          </p:cNvPicPr>
          <p:nvPr/>
        </p:nvPicPr>
        <p:blipFill>
          <a:blip r:embed="rId5"/>
          <a:stretch>
            <a:fillRect/>
          </a:stretch>
        </p:blipFill>
        <p:spPr>
          <a:xfrm>
            <a:off x="8353046" y="3891171"/>
            <a:ext cx="1610656" cy="2222228"/>
          </a:xfrm>
          <a:prstGeom prst="rect">
            <a:avLst/>
          </a:prstGeom>
        </p:spPr>
      </p:pic>
      <p:sp>
        <p:nvSpPr>
          <p:cNvPr id="11" name="TextBox 10">
            <a:extLst>
              <a:ext uri="{FF2B5EF4-FFF2-40B4-BE49-F238E27FC236}">
                <a16:creationId xmlns:a16="http://schemas.microsoft.com/office/drawing/2014/main" id="{E437CCDB-D067-0532-6B0D-682013F8DE0F}"/>
              </a:ext>
            </a:extLst>
          </p:cNvPr>
          <p:cNvSpPr txBox="1"/>
          <p:nvPr/>
        </p:nvSpPr>
        <p:spPr>
          <a:xfrm>
            <a:off x="504092" y="4054510"/>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ea typeface="Calibri"/>
                <a:cs typeface="Calibri"/>
              </a:rPr>
              <a:t>Image from Microsoft 365 2022</a:t>
            </a:r>
          </a:p>
        </p:txBody>
      </p:sp>
      <p:pic>
        <p:nvPicPr>
          <p:cNvPr id="15" name="Picture 2" descr="Two boys creating robot model">
            <a:extLst>
              <a:ext uri="{FF2B5EF4-FFF2-40B4-BE49-F238E27FC236}">
                <a16:creationId xmlns:a16="http://schemas.microsoft.com/office/drawing/2014/main" id="{F2F4F030-FA9B-6FF2-6E93-99FD5AFAA250}"/>
              </a:ext>
            </a:extLst>
          </p:cNvPr>
          <p:cNvPicPr>
            <a:picLocks noChangeAspect="1" noChangeArrowheads="1"/>
          </p:cNvPicPr>
          <p:nvPr/>
        </p:nvPicPr>
        <p:blipFill>
          <a:blip r:embed="rId6"/>
          <a:srcRect/>
          <a:stretch>
            <a:fillRect/>
          </a:stretch>
        </p:blipFill>
        <p:spPr bwMode="auto">
          <a:xfrm>
            <a:off x="1575530" y="4353895"/>
            <a:ext cx="2639887" cy="1759925"/>
          </a:xfrm>
          <a:prstGeom prst="rect">
            <a:avLst/>
          </a:prstGeom>
          <a:noFill/>
          <a:ln w="38100">
            <a:solidFill>
              <a:srgbClr val="ED9B2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1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D5CD4F-7CF5-60A6-4D13-CED2A14C3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0479" y="390438"/>
            <a:ext cx="2757816" cy="1985627"/>
          </a:xfrm>
          <a:prstGeom prst="rect">
            <a:avLst/>
          </a:prstGeom>
        </p:spPr>
      </p:pic>
      <p:pic>
        <p:nvPicPr>
          <p:cNvPr id="9" name="Picture 8" descr="A picture containing map&#10;&#10;Description automatically generated">
            <a:extLst>
              <a:ext uri="{FF2B5EF4-FFF2-40B4-BE49-F238E27FC236}">
                <a16:creationId xmlns:a16="http://schemas.microsoft.com/office/drawing/2014/main" id="{AF3055AF-8260-4350-93B8-801DD3EBCDA7}"/>
              </a:ext>
            </a:extLst>
          </p:cNvPr>
          <p:cNvPicPr>
            <a:picLocks noChangeAspect="1"/>
          </p:cNvPicPr>
          <p:nvPr/>
        </p:nvPicPr>
        <p:blipFill>
          <a:blip r:embed="rId4"/>
          <a:stretch>
            <a:fillRect/>
          </a:stretch>
        </p:blipFill>
        <p:spPr>
          <a:xfrm>
            <a:off x="6548431" y="608917"/>
            <a:ext cx="3542450" cy="5008832"/>
          </a:xfrm>
          <a:prstGeom prst="rect">
            <a:avLst/>
          </a:prstGeom>
          <a:ln w="19050">
            <a:solidFill>
              <a:srgbClr val="83A917"/>
            </a:solidFill>
          </a:ln>
        </p:spPr>
      </p:pic>
      <p:sp>
        <p:nvSpPr>
          <p:cNvPr id="5" name="TextBox 4">
            <a:extLst>
              <a:ext uri="{FF2B5EF4-FFF2-40B4-BE49-F238E27FC236}">
                <a16:creationId xmlns:a16="http://schemas.microsoft.com/office/drawing/2014/main" id="{85EFDEF2-CF85-4ED7-91DA-D21A1E660ABB}"/>
              </a:ext>
            </a:extLst>
          </p:cNvPr>
          <p:cNvSpPr txBox="1"/>
          <p:nvPr/>
        </p:nvSpPr>
        <p:spPr>
          <a:xfrm>
            <a:off x="761453" y="775135"/>
            <a:ext cx="4744069" cy="289310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dirty="0">
                <a:ln>
                  <a:noFill/>
                </a:ln>
                <a:effectLst/>
                <a:uLnTx/>
                <a:uFillTx/>
                <a:latin typeface="Calibri" panose="020F0502020204030204"/>
                <a:ea typeface="+mn-ea"/>
                <a:cs typeface="+mn-cs"/>
              </a:rPr>
              <a:t>Complete the Challenge and you’ll get </a:t>
            </a:r>
            <a:r>
              <a:rPr lang="en-GB" altLang="en-US" sz="4000" dirty="0" smtClean="0">
                <a:latin typeface="Calibri" panose="020F0502020204030204"/>
              </a:rPr>
              <a:t>a </a:t>
            </a:r>
            <a:r>
              <a:rPr lang="en-GB" altLang="en-US" sz="4000" dirty="0" smtClean="0">
                <a:solidFill>
                  <a:schemeClr val="accent2">
                    <a:lumMod val="75000"/>
                  </a:schemeClr>
                </a:solidFill>
                <a:latin typeface="Calibri" panose="020F0502020204030204"/>
              </a:rPr>
              <a:t>medal and </a:t>
            </a:r>
            <a:r>
              <a:rPr kumimoji="0" lang="en-GB" altLang="en-US" sz="4400" b="0" i="0" u="none" strike="noStrike" kern="1200" cap="none" spc="0" normalizeH="0" baseline="0" noProof="0" dirty="0" smtClean="0">
                <a:ln>
                  <a:noFill/>
                </a:ln>
                <a:solidFill>
                  <a:schemeClr val="accent2">
                    <a:lumMod val="75000"/>
                  </a:schemeClr>
                </a:solidFill>
                <a:effectLst/>
                <a:uLnTx/>
                <a:uFillTx/>
                <a:latin typeface="Calibri" panose="020F0502020204030204"/>
                <a:ea typeface="+mn-ea"/>
                <a:cs typeface="+mn-cs"/>
              </a:rPr>
              <a:t>certificate</a:t>
            </a:r>
            <a:endParaRPr kumimoji="0" lang="en-GB" altLang="en-US" sz="4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BCFD959-5937-CF6F-CD0C-B0F355BD8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522" y="4499674"/>
            <a:ext cx="2757816" cy="1985627"/>
          </a:xfrm>
          <a:prstGeom prst="rect">
            <a:avLst/>
          </a:prstGeom>
        </p:spPr>
      </p:pic>
      <p:sp>
        <p:nvSpPr>
          <p:cNvPr id="2" name="TextBox 1">
            <a:extLst>
              <a:ext uri="{FF2B5EF4-FFF2-40B4-BE49-F238E27FC236}">
                <a16:creationId xmlns:a16="http://schemas.microsoft.com/office/drawing/2014/main" id="{BB21CD40-8F2C-EA8A-2E50-7E191BAACFB6}"/>
              </a:ext>
            </a:extLst>
          </p:cNvPr>
          <p:cNvSpPr txBox="1"/>
          <p:nvPr/>
        </p:nvSpPr>
        <p:spPr>
          <a:xfrm>
            <a:off x="410579" y="6466473"/>
            <a:ext cx="69342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Illustrations by Julian Beresford and © The Reading Agency 2022</a:t>
            </a:r>
          </a:p>
        </p:txBody>
      </p:sp>
      <p:pic>
        <p:nvPicPr>
          <p:cNvPr id="8" name="Picture 7" descr="C:\Users\dunwela1\AppData\Local\Microsoft\Windows\INetCache\Content.Word\Gadgeteers medal 2.jpg"/>
          <p:cNvPicPr/>
          <p:nvPr/>
        </p:nvPicPr>
        <p:blipFill rotWithShape="1">
          <a:blip r:embed="rId5" cstate="hqprint">
            <a:extLst>
              <a:ext uri="{28A0092B-C50C-407E-A947-70E740481C1C}">
                <a14:useLocalDpi xmlns:a14="http://schemas.microsoft.com/office/drawing/2010/main" val="0"/>
              </a:ext>
            </a:extLst>
          </a:blip>
          <a:srcRect l="9972" t="18378" r="7590" b="23045"/>
          <a:stretch/>
        </p:blipFill>
        <p:spPr bwMode="auto">
          <a:xfrm>
            <a:off x="1925610" y="3443844"/>
            <a:ext cx="2415754" cy="24581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9466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B86D18-1D50-470D-A7D1-32DE9BDB85B1}"/>
              </a:ext>
            </a:extLst>
          </p:cNvPr>
          <p:cNvSpPr txBox="1"/>
          <p:nvPr/>
        </p:nvSpPr>
        <p:spPr>
          <a:xfrm>
            <a:off x="2899258" y="863080"/>
            <a:ext cx="6093724" cy="769441"/>
          </a:xfrm>
          <a:prstGeom prst="rect">
            <a:avLst/>
          </a:prstGeom>
          <a:noFill/>
        </p:spPr>
        <p:txBody>
          <a:bodyPr wrap="square" lIns="91440" tIns="45720" rIns="91440" bIns="45720" anchor="t">
            <a:spAutoFit/>
          </a:bodyPr>
          <a:lstStyle/>
          <a:p>
            <a:pPr marL="0" indent="0">
              <a:buFont typeface="Arial" panose="020B0604020202020204" pitchFamily="34" charset="0"/>
              <a:buNone/>
            </a:pPr>
            <a:r>
              <a:rPr lang="en-GB" altLang="en-US" sz="4400" b="1">
                <a:solidFill>
                  <a:schemeClr val="accent5"/>
                </a:solidFill>
              </a:rPr>
              <a:t>Take part this summer</a:t>
            </a:r>
          </a:p>
        </p:txBody>
      </p:sp>
      <p:sp>
        <p:nvSpPr>
          <p:cNvPr id="8" name="TextBox 7">
            <a:extLst>
              <a:ext uri="{FF2B5EF4-FFF2-40B4-BE49-F238E27FC236}">
                <a16:creationId xmlns:a16="http://schemas.microsoft.com/office/drawing/2014/main" id="{92DEC2C7-E9E0-4DB1-A23C-B821EF6A0466}"/>
              </a:ext>
            </a:extLst>
          </p:cNvPr>
          <p:cNvSpPr txBox="1"/>
          <p:nvPr/>
        </p:nvSpPr>
        <p:spPr>
          <a:xfrm>
            <a:off x="3758083" y="2944066"/>
            <a:ext cx="7088886" cy="2210862"/>
          </a:xfrm>
          <a:prstGeom prst="rect">
            <a:avLst/>
          </a:prstGeom>
          <a:noFill/>
        </p:spPr>
        <p:txBody>
          <a:bodyPr wrap="square" lIns="91440" tIns="45720" rIns="91440" bIns="45720" rtlCol="0" anchor="t">
            <a:spAutoFit/>
          </a:bodyPr>
          <a:lstStyle/>
          <a:p>
            <a:pPr marL="457200" indent="-457200" defTabSz="758825">
              <a:lnSpc>
                <a:spcPct val="150000"/>
              </a:lnSpc>
              <a:spcBef>
                <a:spcPts val="700"/>
              </a:spcBef>
              <a:buClr>
                <a:srgbClr val="951B81"/>
              </a:buClr>
              <a:buSzPct val="150000"/>
              <a:buBlip>
                <a:blip r:embed="rId3"/>
              </a:buBlip>
              <a:defRPr sz="1800"/>
            </a:pPr>
            <a:r>
              <a:rPr lang="en-GB" sz="2400" dirty="0" err="1" smtClean="0">
                <a:solidFill>
                  <a:schemeClr val="accent2">
                    <a:lumMod val="75000"/>
                  </a:schemeClr>
                </a:solidFill>
                <a:ea typeface="Tw Cen MT"/>
                <a:cs typeface="Tw Cen MT"/>
                <a:sym typeface="Tw Cen MT"/>
              </a:rPr>
              <a:t>Gorebridge</a:t>
            </a:r>
            <a:r>
              <a:rPr lang="en-GB" sz="2400" dirty="0" smtClean="0">
                <a:solidFill>
                  <a:schemeClr val="accent2">
                    <a:lumMod val="75000"/>
                  </a:schemeClr>
                </a:solidFill>
                <a:ea typeface="Tw Cen MT"/>
                <a:cs typeface="Tw Cen MT"/>
                <a:sym typeface="Tw Cen MT"/>
              </a:rPr>
              <a:t> library</a:t>
            </a:r>
            <a:r>
              <a:rPr lang="en-GB" sz="2400" dirty="0">
                <a:solidFill>
                  <a:schemeClr val="accent2">
                    <a:lumMod val="75000"/>
                  </a:schemeClr>
                </a:solidFill>
                <a:ea typeface="Tw Cen MT"/>
                <a:cs typeface="Tw Cen MT"/>
                <a:sym typeface="Tw Cen MT"/>
              </a:rPr>
              <a:t> </a:t>
            </a:r>
            <a:endParaRPr lang="en-GB" sz="2400" dirty="0">
              <a:solidFill>
                <a:schemeClr val="accent2">
                  <a:lumMod val="75000"/>
                </a:schemeClr>
              </a:solidFill>
              <a:ea typeface="Tw Cen MT"/>
              <a:cs typeface="Tw Cen MT"/>
            </a:endParaRPr>
          </a:p>
          <a:p>
            <a:pPr marL="457200" indent="-457200" defTabSz="758825">
              <a:lnSpc>
                <a:spcPct val="150000"/>
              </a:lnSpc>
              <a:spcBef>
                <a:spcPts val="700"/>
              </a:spcBef>
              <a:buClr>
                <a:srgbClr val="951B81"/>
              </a:buClr>
              <a:buSzPct val="150000"/>
              <a:buBlip>
                <a:blip r:embed="rId3"/>
              </a:buBlip>
              <a:defRPr sz="1800"/>
            </a:pPr>
            <a:r>
              <a:rPr lang="en-GB" sz="2400" dirty="0" smtClean="0">
                <a:solidFill>
                  <a:schemeClr val="accent2">
                    <a:lumMod val="75000"/>
                  </a:schemeClr>
                </a:solidFill>
                <a:ea typeface="Tw Cen MT"/>
                <a:cs typeface="Tw Cen MT"/>
                <a:sym typeface="Tw Cen MT"/>
              </a:rPr>
              <a:t>Sign up from Saturday 25</a:t>
            </a:r>
            <a:r>
              <a:rPr lang="en-GB" sz="2400" baseline="30000" dirty="0" smtClean="0">
                <a:solidFill>
                  <a:schemeClr val="accent2">
                    <a:lumMod val="75000"/>
                  </a:schemeClr>
                </a:solidFill>
                <a:ea typeface="Tw Cen MT"/>
                <a:cs typeface="Tw Cen MT"/>
                <a:sym typeface="Tw Cen MT"/>
              </a:rPr>
              <a:t>th</a:t>
            </a:r>
            <a:r>
              <a:rPr lang="en-GB" sz="2400" dirty="0" smtClean="0">
                <a:solidFill>
                  <a:schemeClr val="accent2">
                    <a:lumMod val="75000"/>
                  </a:schemeClr>
                </a:solidFill>
                <a:ea typeface="Tw Cen MT"/>
                <a:cs typeface="Tw Cen MT"/>
                <a:sym typeface="Tw Cen MT"/>
              </a:rPr>
              <a:t> June</a:t>
            </a:r>
            <a:endParaRPr lang="en-GB" sz="2400" dirty="0">
              <a:solidFill>
                <a:schemeClr val="accent2">
                  <a:lumMod val="75000"/>
                </a:schemeClr>
              </a:solidFill>
              <a:ea typeface="Tw Cen MT"/>
              <a:cs typeface="Tw Cen MT"/>
            </a:endParaRPr>
          </a:p>
          <a:p>
            <a:pPr marL="457200" indent="-457200" defTabSz="758825">
              <a:lnSpc>
                <a:spcPct val="150000"/>
              </a:lnSpc>
              <a:spcBef>
                <a:spcPts val="700"/>
              </a:spcBef>
              <a:buClr>
                <a:srgbClr val="951B81"/>
              </a:buClr>
              <a:buSzPct val="150000"/>
              <a:buBlip>
                <a:blip r:embed="rId3"/>
              </a:buBlip>
              <a:defRPr sz="1800"/>
            </a:pPr>
            <a:r>
              <a:rPr lang="en-GB" sz="2400" dirty="0" smtClean="0">
                <a:solidFill>
                  <a:schemeClr val="accent2">
                    <a:lumMod val="75000"/>
                  </a:schemeClr>
                </a:solidFill>
                <a:ea typeface="Tw Cen MT"/>
                <a:cs typeface="Tw Cen MT"/>
                <a:sym typeface="Tw Cen MT"/>
              </a:rPr>
              <a:t>Take part in our free activities all summer</a:t>
            </a:r>
            <a:endParaRPr lang="en-GB" sz="2400" dirty="0">
              <a:solidFill>
                <a:schemeClr val="accent2">
                  <a:lumMod val="75000"/>
                </a:schemeClr>
              </a:solidFill>
              <a:ea typeface="Tw Cen MT"/>
              <a:cs typeface="Tw Cen MT"/>
            </a:endParaRPr>
          </a:p>
          <a:p>
            <a:endParaRPr lang="en-GB" dirty="0"/>
          </a:p>
        </p:txBody>
      </p:sp>
      <p:pic>
        <p:nvPicPr>
          <p:cNvPr id="6" name="Picture 5">
            <a:extLst>
              <a:ext uri="{FF2B5EF4-FFF2-40B4-BE49-F238E27FC236}">
                <a16:creationId xmlns:a16="http://schemas.microsoft.com/office/drawing/2014/main" id="{64AAA6D7-D3FB-4B8F-9366-C39CC5790F3D}"/>
              </a:ext>
            </a:extLst>
          </p:cNvPr>
          <p:cNvPicPr>
            <a:picLocks noChangeAspect="1"/>
          </p:cNvPicPr>
          <p:nvPr/>
        </p:nvPicPr>
        <p:blipFill>
          <a:blip r:embed="rId4"/>
          <a:stretch>
            <a:fillRect/>
          </a:stretch>
        </p:blipFill>
        <p:spPr>
          <a:xfrm>
            <a:off x="1135564" y="2248698"/>
            <a:ext cx="2297257" cy="3443771"/>
          </a:xfrm>
          <a:prstGeom prst="rect">
            <a:avLst/>
          </a:prstGeom>
          <a:ln w="38100">
            <a:solidFill>
              <a:srgbClr val="ED9B28"/>
            </a:solidFill>
          </a:ln>
        </p:spPr>
      </p:pic>
      <p:pic>
        <p:nvPicPr>
          <p:cNvPr id="3" name="Picture 2">
            <a:extLst>
              <a:ext uri="{FF2B5EF4-FFF2-40B4-BE49-F238E27FC236}">
                <a16:creationId xmlns:a16="http://schemas.microsoft.com/office/drawing/2014/main" id="{B92449F8-02EA-2CF3-6035-D4253137F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9510" y="5211364"/>
            <a:ext cx="1524003" cy="1097282"/>
          </a:xfrm>
          <a:prstGeom prst="rect">
            <a:avLst/>
          </a:prstGeom>
        </p:spPr>
      </p:pic>
      <p:pic>
        <p:nvPicPr>
          <p:cNvPr id="5" name="Picture 4" descr="A picture containing text, businesscard&#10;&#10;Description automatically generated">
            <a:extLst>
              <a:ext uri="{FF2B5EF4-FFF2-40B4-BE49-F238E27FC236}">
                <a16:creationId xmlns:a16="http://schemas.microsoft.com/office/drawing/2014/main" id="{6A5BF48F-2821-D6C2-9D75-D42F9DB49E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1417" y="976620"/>
            <a:ext cx="1655920" cy="850039"/>
          </a:xfrm>
          <a:prstGeom prst="rect">
            <a:avLst/>
          </a:prstGeom>
        </p:spPr>
      </p:pic>
      <p:pic>
        <p:nvPicPr>
          <p:cNvPr id="10" name="Picture 9" descr="A picture containing text, businesscard&#10;&#10;Description automatically generated">
            <a:extLst>
              <a:ext uri="{FF2B5EF4-FFF2-40B4-BE49-F238E27FC236}">
                <a16:creationId xmlns:a16="http://schemas.microsoft.com/office/drawing/2014/main" id="{C32B5894-B8F2-6AF9-73B0-BA77B774BF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5105" y="2083377"/>
            <a:ext cx="1435842" cy="68920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B387798-9431-B40B-EE16-FB6EDFFFEC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1123" y="2011677"/>
            <a:ext cx="914402" cy="1197866"/>
          </a:xfrm>
          <a:prstGeom prst="rect">
            <a:avLst/>
          </a:prstGeom>
        </p:spPr>
      </p:pic>
      <p:pic>
        <p:nvPicPr>
          <p:cNvPr id="16" name="Picture 15" descr="A picture containing text, picture frame&#10;&#10;Description automatically generated">
            <a:extLst>
              <a:ext uri="{FF2B5EF4-FFF2-40B4-BE49-F238E27FC236}">
                <a16:creationId xmlns:a16="http://schemas.microsoft.com/office/drawing/2014/main" id="{C2B6A448-AD4C-37C3-FF39-DAA1FB4997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8580" y="1867505"/>
            <a:ext cx="914402" cy="1139954"/>
          </a:xfrm>
          <a:prstGeom prst="rect">
            <a:avLst/>
          </a:prstGeom>
        </p:spPr>
      </p:pic>
      <p:pic>
        <p:nvPicPr>
          <p:cNvPr id="18" name="Picture 17" descr="A white rectangle with a black border&#10;&#10;Description automatically generated with low confidence">
            <a:extLst>
              <a:ext uri="{FF2B5EF4-FFF2-40B4-BE49-F238E27FC236}">
                <a16:creationId xmlns:a16="http://schemas.microsoft.com/office/drawing/2014/main" id="{108B1B20-CA09-2F61-775E-E28C058335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05646">
            <a:off x="10133681" y="1228519"/>
            <a:ext cx="914402" cy="591313"/>
          </a:xfrm>
          <a:prstGeom prst="rect">
            <a:avLst/>
          </a:prstGeom>
        </p:spPr>
      </p:pic>
      <p:sp>
        <p:nvSpPr>
          <p:cNvPr id="2" name="TextBox 1">
            <a:extLst>
              <a:ext uri="{FF2B5EF4-FFF2-40B4-BE49-F238E27FC236}">
                <a16:creationId xmlns:a16="http://schemas.microsoft.com/office/drawing/2014/main" id="{3FA18E17-2E5F-8688-58F7-239F2A655FDD}"/>
              </a:ext>
            </a:extLst>
          </p:cNvPr>
          <p:cNvSpPr txBox="1"/>
          <p:nvPr/>
        </p:nvSpPr>
        <p:spPr>
          <a:xfrm>
            <a:off x="410579" y="6466473"/>
            <a:ext cx="69342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Illustrations by Julian Beresford and © The Reading Agency 2022</a:t>
            </a:r>
          </a:p>
        </p:txBody>
      </p:sp>
      <p:sp>
        <p:nvSpPr>
          <p:cNvPr id="4" name="TextBox 3">
            <a:extLst>
              <a:ext uri="{FF2B5EF4-FFF2-40B4-BE49-F238E27FC236}">
                <a16:creationId xmlns:a16="http://schemas.microsoft.com/office/drawing/2014/main" id="{65FAEFE9-E6A5-E0F8-CF9A-13403AF0858D}"/>
              </a:ext>
            </a:extLst>
          </p:cNvPr>
          <p:cNvSpPr txBox="1"/>
          <p:nvPr/>
        </p:nvSpPr>
        <p:spPr>
          <a:xfrm>
            <a:off x="1014883" y="5687367"/>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ea typeface="Calibri"/>
                <a:cs typeface="Calibri"/>
              </a:rPr>
              <a:t>Image from</a:t>
            </a:r>
            <a:r>
              <a:rPr lang="en-US" sz="900">
                <a:ea typeface="+mn-lt"/>
                <a:cs typeface="+mn-lt"/>
              </a:rPr>
              <a:t> Microsoft 365 2022</a:t>
            </a:r>
            <a:endParaRPr lang="en-US" sz="900">
              <a:ea typeface="Calibri"/>
              <a:cs typeface="Calibri"/>
            </a:endParaRPr>
          </a:p>
        </p:txBody>
      </p:sp>
    </p:spTree>
    <p:extLst>
      <p:ext uri="{BB962C8B-B14F-4D97-AF65-F5344CB8AC3E}">
        <p14:creationId xmlns:p14="http://schemas.microsoft.com/office/powerpoint/2010/main" val="1914428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6B94-CF21-45AC-9ADF-B8A4180340DF}"/>
              </a:ext>
            </a:extLst>
          </p:cNvPr>
          <p:cNvSpPr>
            <a:spLocks noGrp="1"/>
          </p:cNvSpPr>
          <p:nvPr>
            <p:ph type="title"/>
          </p:nvPr>
        </p:nvSpPr>
        <p:spPr>
          <a:xfrm>
            <a:off x="4517850" y="218945"/>
            <a:ext cx="3159549" cy="1333338"/>
          </a:xfrm>
        </p:spPr>
        <p:txBody>
          <a:bodyPr>
            <a:normAutofit/>
          </a:bodyPr>
          <a:lstStyle/>
          <a:p>
            <a:r>
              <a:rPr lang="en-GB" sz="3200" b="1">
                <a:latin typeface="+mn-lt"/>
              </a:rPr>
              <a:t>Visit the website</a:t>
            </a:r>
            <a:endParaRPr lang="en-GB" sz="3200" b="1">
              <a:latin typeface="+mn-lt"/>
              <a:cs typeface="Calibri"/>
            </a:endParaRPr>
          </a:p>
        </p:txBody>
      </p:sp>
      <p:sp>
        <p:nvSpPr>
          <p:cNvPr id="3" name="TextBox 2">
            <a:extLst>
              <a:ext uri="{FF2B5EF4-FFF2-40B4-BE49-F238E27FC236}">
                <a16:creationId xmlns:a16="http://schemas.microsoft.com/office/drawing/2014/main" id="{443C1E1A-6BD2-409A-B1AB-0C99C725E504}"/>
              </a:ext>
            </a:extLst>
          </p:cNvPr>
          <p:cNvSpPr txBox="1"/>
          <p:nvPr/>
        </p:nvSpPr>
        <p:spPr>
          <a:xfrm>
            <a:off x="2811625" y="1133669"/>
            <a:ext cx="675536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800" b="1">
                <a:solidFill>
                  <a:srgbClr val="ED9B28"/>
                </a:solidFill>
              </a:rPr>
              <a:t>summerreadingchallenge.org.uk</a:t>
            </a:r>
            <a:endParaRPr lang="en-US" sz="3800" b="1">
              <a:solidFill>
                <a:srgbClr val="ED9B28"/>
              </a:solidFill>
              <a:cs typeface="Calibri"/>
            </a:endParaRPr>
          </a:p>
        </p:txBody>
      </p:sp>
      <p:sp>
        <p:nvSpPr>
          <p:cNvPr id="9" name="TextBox 8">
            <a:extLst>
              <a:ext uri="{FF2B5EF4-FFF2-40B4-BE49-F238E27FC236}">
                <a16:creationId xmlns:a16="http://schemas.microsoft.com/office/drawing/2014/main" id="{D7F6138D-3F36-4067-A3A4-B52FE3AC025D}"/>
              </a:ext>
            </a:extLst>
          </p:cNvPr>
          <p:cNvSpPr txBox="1"/>
          <p:nvPr/>
        </p:nvSpPr>
        <p:spPr>
          <a:xfrm>
            <a:off x="5962227" y="2620938"/>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accent2">
                    <a:lumMod val="75000"/>
                  </a:schemeClr>
                </a:solidFill>
              </a:rPr>
              <a:t>Rate</a:t>
            </a:r>
            <a:r>
              <a:rPr lang="en-US" sz="2200">
                <a:solidFill>
                  <a:srgbClr val="7B9F15"/>
                </a:solidFill>
              </a:rPr>
              <a:t> </a:t>
            </a:r>
            <a:r>
              <a:rPr lang="en-US" sz="2200"/>
              <a:t>and </a:t>
            </a:r>
            <a:r>
              <a:rPr lang="en-US" sz="2200">
                <a:solidFill>
                  <a:schemeClr val="accent2">
                    <a:lumMod val="75000"/>
                  </a:schemeClr>
                </a:solidFill>
              </a:rPr>
              <a:t>review </a:t>
            </a:r>
            <a:r>
              <a:rPr lang="en-US" sz="2200"/>
              <a:t>your books to unlock badges</a:t>
            </a:r>
            <a:endParaRPr lang="en-US" sz="2200">
              <a:cs typeface="Calibri"/>
            </a:endParaRPr>
          </a:p>
        </p:txBody>
      </p:sp>
      <p:sp>
        <p:nvSpPr>
          <p:cNvPr id="10" name="TextBox 9">
            <a:extLst>
              <a:ext uri="{FF2B5EF4-FFF2-40B4-BE49-F238E27FC236}">
                <a16:creationId xmlns:a16="http://schemas.microsoft.com/office/drawing/2014/main" id="{D4156CB7-8C98-436B-BD12-27A395FE2B52}"/>
              </a:ext>
            </a:extLst>
          </p:cNvPr>
          <p:cNvSpPr txBox="1"/>
          <p:nvPr/>
        </p:nvSpPr>
        <p:spPr>
          <a:xfrm>
            <a:off x="5962227" y="3227621"/>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Play </a:t>
            </a:r>
            <a:r>
              <a:rPr lang="en-US" sz="2200">
                <a:solidFill>
                  <a:schemeClr val="accent2">
                    <a:lumMod val="75000"/>
                  </a:schemeClr>
                </a:solidFill>
              </a:rPr>
              <a:t>games </a:t>
            </a:r>
            <a:r>
              <a:rPr lang="en-US" sz="2200"/>
              <a:t>and enter</a:t>
            </a:r>
            <a:r>
              <a:rPr lang="en-US" sz="2200">
                <a:solidFill>
                  <a:srgbClr val="FF9900"/>
                </a:solidFill>
              </a:rPr>
              <a:t> </a:t>
            </a:r>
            <a:r>
              <a:rPr lang="en-US" sz="2200">
                <a:solidFill>
                  <a:schemeClr val="accent2">
                    <a:lumMod val="75000"/>
                  </a:schemeClr>
                </a:solidFill>
              </a:rPr>
              <a:t>competitions</a:t>
            </a:r>
          </a:p>
        </p:txBody>
      </p:sp>
      <p:sp>
        <p:nvSpPr>
          <p:cNvPr id="11" name="TextBox 10">
            <a:extLst>
              <a:ext uri="{FF2B5EF4-FFF2-40B4-BE49-F238E27FC236}">
                <a16:creationId xmlns:a16="http://schemas.microsoft.com/office/drawing/2014/main" id="{3E31B3CA-F137-45FB-8620-3B10EC47FD04}"/>
              </a:ext>
            </a:extLst>
          </p:cNvPr>
          <p:cNvSpPr txBox="1"/>
          <p:nvPr/>
        </p:nvSpPr>
        <p:spPr>
          <a:xfrm>
            <a:off x="5941102" y="3776455"/>
            <a:ext cx="51131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Enter the codes printed on your stickers to unlock </a:t>
            </a:r>
            <a:r>
              <a:rPr lang="en-US" sz="2200">
                <a:solidFill>
                  <a:schemeClr val="accent2">
                    <a:lumMod val="75000"/>
                  </a:schemeClr>
                </a:solidFill>
              </a:rPr>
              <a:t>extra rewards</a:t>
            </a:r>
          </a:p>
        </p:txBody>
      </p:sp>
      <p:sp>
        <p:nvSpPr>
          <p:cNvPr id="12" name="TextBox 11">
            <a:extLst>
              <a:ext uri="{FF2B5EF4-FFF2-40B4-BE49-F238E27FC236}">
                <a16:creationId xmlns:a16="http://schemas.microsoft.com/office/drawing/2014/main" id="{0E141B28-7942-41A6-82AF-EF9B0A918BF8}"/>
              </a:ext>
            </a:extLst>
          </p:cNvPr>
          <p:cNvSpPr txBox="1"/>
          <p:nvPr/>
        </p:nvSpPr>
        <p:spPr>
          <a:xfrm>
            <a:off x="5941102" y="4712530"/>
            <a:ext cx="50468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Use the</a:t>
            </a:r>
            <a:r>
              <a:rPr lang="en-US" sz="2200">
                <a:solidFill>
                  <a:srgbClr val="ED9B28"/>
                </a:solidFill>
              </a:rPr>
              <a:t> </a:t>
            </a:r>
            <a:r>
              <a:rPr lang="en-US" sz="2200">
                <a:solidFill>
                  <a:schemeClr val="accent2">
                    <a:lumMod val="75000"/>
                  </a:schemeClr>
                </a:solidFill>
              </a:rPr>
              <a:t>Book Sorter</a:t>
            </a:r>
            <a:r>
              <a:rPr lang="en-US" sz="2200"/>
              <a:t> to find books recommended by other children</a:t>
            </a:r>
            <a:endParaRPr lang="en-US" sz="2200">
              <a:solidFill>
                <a:srgbClr val="ED9B28"/>
              </a:solidFill>
              <a:cs typeface="Calibri"/>
            </a:endParaRPr>
          </a:p>
        </p:txBody>
      </p:sp>
      <p:sp>
        <p:nvSpPr>
          <p:cNvPr id="13" name="TextBox 12">
            <a:extLst>
              <a:ext uri="{FF2B5EF4-FFF2-40B4-BE49-F238E27FC236}">
                <a16:creationId xmlns:a16="http://schemas.microsoft.com/office/drawing/2014/main" id="{5B94D46B-5B92-4BBC-AA61-5FB062E4417F}"/>
              </a:ext>
            </a:extLst>
          </p:cNvPr>
          <p:cNvSpPr txBox="1"/>
          <p:nvPr/>
        </p:nvSpPr>
        <p:spPr>
          <a:xfrm>
            <a:off x="5979614" y="2025665"/>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Set your own</a:t>
            </a:r>
            <a:r>
              <a:rPr lang="en-US" sz="2200">
                <a:solidFill>
                  <a:srgbClr val="7B9F15"/>
                </a:solidFill>
              </a:rPr>
              <a:t> </a:t>
            </a:r>
            <a:r>
              <a:rPr lang="en-US" sz="2200">
                <a:solidFill>
                  <a:schemeClr val="accent2">
                    <a:lumMod val="75000"/>
                  </a:schemeClr>
                </a:solidFill>
              </a:rPr>
              <a:t>summer reading goal</a:t>
            </a:r>
            <a:endParaRPr lang="en-US" sz="2200">
              <a:solidFill>
                <a:schemeClr val="accent2">
                  <a:lumMod val="75000"/>
                </a:schemeClr>
              </a:solidFill>
              <a:cs typeface="Calibri"/>
            </a:endParaRPr>
          </a:p>
        </p:txBody>
      </p:sp>
      <p:pic>
        <p:nvPicPr>
          <p:cNvPr id="4" name="Picture 4" descr="Graphical user interface&#10;&#10;Description automatically generated">
            <a:extLst>
              <a:ext uri="{FF2B5EF4-FFF2-40B4-BE49-F238E27FC236}">
                <a16:creationId xmlns:a16="http://schemas.microsoft.com/office/drawing/2014/main" id="{BEDAFDA7-FACC-05BB-4080-C632D8A60E60}"/>
              </a:ext>
            </a:extLst>
          </p:cNvPr>
          <p:cNvPicPr>
            <a:picLocks noChangeAspect="1"/>
          </p:cNvPicPr>
          <p:nvPr/>
        </p:nvPicPr>
        <p:blipFill>
          <a:blip r:embed="rId3"/>
          <a:stretch>
            <a:fillRect/>
          </a:stretch>
        </p:blipFill>
        <p:spPr>
          <a:xfrm>
            <a:off x="866346" y="2101242"/>
            <a:ext cx="4775199" cy="2895786"/>
          </a:xfrm>
          <a:prstGeom prst="rect">
            <a:avLst/>
          </a:prstGeom>
        </p:spPr>
      </p:pic>
      <p:pic>
        <p:nvPicPr>
          <p:cNvPr id="15" name="Picture 14" descr="A picture containing text, bowed instrument, guitar&#10;&#10;Description automatically generated">
            <a:extLst>
              <a:ext uri="{FF2B5EF4-FFF2-40B4-BE49-F238E27FC236}">
                <a16:creationId xmlns:a16="http://schemas.microsoft.com/office/drawing/2014/main" id="{C9D313C3-CD1B-8846-8AAE-98E3197D6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3764" y="296224"/>
            <a:ext cx="1528390" cy="2078611"/>
          </a:xfrm>
          <a:prstGeom prst="rect">
            <a:avLst/>
          </a:prstGeom>
        </p:spPr>
      </p:pic>
      <p:sp>
        <p:nvSpPr>
          <p:cNvPr id="5" name="TextBox 4">
            <a:extLst>
              <a:ext uri="{FF2B5EF4-FFF2-40B4-BE49-F238E27FC236}">
                <a16:creationId xmlns:a16="http://schemas.microsoft.com/office/drawing/2014/main" id="{3944D2BC-1DBB-1370-5BF3-3E446F2BB102}"/>
              </a:ext>
            </a:extLst>
          </p:cNvPr>
          <p:cNvSpPr txBox="1"/>
          <p:nvPr/>
        </p:nvSpPr>
        <p:spPr>
          <a:xfrm>
            <a:off x="410579" y="6466473"/>
            <a:ext cx="69342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Illustrations by Julian Beresford and © The Reading Agency 2022</a:t>
            </a:r>
          </a:p>
        </p:txBody>
      </p:sp>
    </p:spTree>
    <p:extLst>
      <p:ext uri="{BB962C8B-B14F-4D97-AF65-F5344CB8AC3E}">
        <p14:creationId xmlns:p14="http://schemas.microsoft.com/office/powerpoint/2010/main" val="1011039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2B80D-CE1F-4822-A94A-370C2B351159}"/>
              </a:ext>
            </a:extLst>
          </p:cNvPr>
          <p:cNvSpPr>
            <a:spLocks noGrp="1"/>
          </p:cNvSpPr>
          <p:nvPr>
            <p:ph idx="1"/>
          </p:nvPr>
        </p:nvSpPr>
        <p:spPr>
          <a:xfrm>
            <a:off x="3238009" y="3223041"/>
            <a:ext cx="5864408" cy="2010747"/>
          </a:xfrm>
        </p:spPr>
        <p:txBody>
          <a:bodyPr vert="horz" lIns="91440" tIns="45720" rIns="91440" bIns="45720" rtlCol="0" anchor="t">
            <a:normAutofit/>
          </a:bodyPr>
          <a:lstStyle/>
          <a:p>
            <a:pPr marL="0" indent="0" algn="ctr">
              <a:buNone/>
            </a:pPr>
            <a:r>
              <a:rPr lang="en-GB" sz="4800" b="1">
                <a:solidFill>
                  <a:schemeClr val="accent2">
                    <a:lumMod val="75000"/>
                  </a:schemeClr>
                </a:solidFill>
              </a:rPr>
              <a:t>See you at the library!</a:t>
            </a:r>
          </a:p>
        </p:txBody>
      </p:sp>
      <p:pic>
        <p:nvPicPr>
          <p:cNvPr id="9" name="Picture 8">
            <a:extLst>
              <a:ext uri="{FF2B5EF4-FFF2-40B4-BE49-F238E27FC236}">
                <a16:creationId xmlns:a16="http://schemas.microsoft.com/office/drawing/2014/main" id="{61A3AF3C-D8FF-4B39-8205-0AC2AFDB61FB}"/>
              </a:ext>
            </a:extLst>
          </p:cNvPr>
          <p:cNvPicPr>
            <a:picLocks noChangeAspect="1"/>
          </p:cNvPicPr>
          <p:nvPr/>
        </p:nvPicPr>
        <p:blipFill rotWithShape="1">
          <a:blip r:embed="rId2"/>
          <a:srcRect l="-1215" t="34667" r="1214" b="36000"/>
          <a:stretch/>
        </p:blipFill>
        <p:spPr>
          <a:xfrm>
            <a:off x="2671165" y="1287372"/>
            <a:ext cx="6648796" cy="1776335"/>
          </a:xfrm>
          <a:prstGeom prst="rect">
            <a:avLst/>
          </a:prstGeom>
        </p:spPr>
      </p:pic>
      <p:pic>
        <p:nvPicPr>
          <p:cNvPr id="10" name="Picture 9" descr="A picture containing text, bowed instrument&#10;&#10;Description automatically generated">
            <a:extLst>
              <a:ext uri="{FF2B5EF4-FFF2-40B4-BE49-F238E27FC236}">
                <a16:creationId xmlns:a16="http://schemas.microsoft.com/office/drawing/2014/main" id="{55162510-C547-21D1-F135-F06E79C08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613" y="4581446"/>
            <a:ext cx="2308772" cy="1685402"/>
          </a:xfrm>
          <a:prstGeom prst="rect">
            <a:avLst/>
          </a:prstGeom>
        </p:spPr>
      </p:pic>
      <p:pic>
        <p:nvPicPr>
          <p:cNvPr id="11" name="Picture 10" descr="A picture containing text, businesscard&#10;&#10;Description automatically generated">
            <a:extLst>
              <a:ext uri="{FF2B5EF4-FFF2-40B4-BE49-F238E27FC236}">
                <a16:creationId xmlns:a16="http://schemas.microsoft.com/office/drawing/2014/main" id="{52FF5F6E-6982-64C2-2CFB-E50F00086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626" y="577743"/>
            <a:ext cx="2180143" cy="1046469"/>
          </a:xfrm>
          <a:prstGeom prst="rect">
            <a:avLst/>
          </a:prstGeom>
        </p:spPr>
      </p:pic>
      <p:pic>
        <p:nvPicPr>
          <p:cNvPr id="12" name="Picture 11" descr="Diagram, schematic&#10;&#10;Description automatically generated">
            <a:extLst>
              <a:ext uri="{FF2B5EF4-FFF2-40B4-BE49-F238E27FC236}">
                <a16:creationId xmlns:a16="http://schemas.microsoft.com/office/drawing/2014/main" id="{19F64DDD-21E4-07DB-18C9-0C113E13C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422" y="3489539"/>
            <a:ext cx="2308773" cy="2508866"/>
          </a:xfrm>
          <a:prstGeom prst="rect">
            <a:avLst/>
          </a:prstGeom>
        </p:spPr>
      </p:pic>
      <p:pic>
        <p:nvPicPr>
          <p:cNvPr id="13" name="Picture 12" descr="A picture containing fireworks, outdoor object, indoor&#10;&#10;Description automatically generated">
            <a:extLst>
              <a:ext uri="{FF2B5EF4-FFF2-40B4-BE49-F238E27FC236}">
                <a16:creationId xmlns:a16="http://schemas.microsoft.com/office/drawing/2014/main" id="{DAB0FF11-50F9-5066-D49C-70876BDCB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972" y="288451"/>
            <a:ext cx="3467258" cy="1567200"/>
          </a:xfrm>
          <a:prstGeom prst="rect">
            <a:avLst/>
          </a:prstGeom>
        </p:spPr>
      </p:pic>
      <p:pic>
        <p:nvPicPr>
          <p:cNvPr id="14" name="Picture 13" descr="A picture containing doll&#10;&#10;Description automatically generated">
            <a:extLst>
              <a:ext uri="{FF2B5EF4-FFF2-40B4-BE49-F238E27FC236}">
                <a16:creationId xmlns:a16="http://schemas.microsoft.com/office/drawing/2014/main" id="{5BD1343A-8523-F342-A59C-5E97006643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72039" y="2125401"/>
            <a:ext cx="2180144" cy="3600848"/>
          </a:xfrm>
          <a:prstGeom prst="rect">
            <a:avLst/>
          </a:prstGeom>
        </p:spPr>
      </p:pic>
      <p:sp>
        <p:nvSpPr>
          <p:cNvPr id="2" name="TextBox 1">
            <a:extLst>
              <a:ext uri="{FF2B5EF4-FFF2-40B4-BE49-F238E27FC236}">
                <a16:creationId xmlns:a16="http://schemas.microsoft.com/office/drawing/2014/main" id="{A98670CA-AD0D-B1AF-FA4C-388DFF0F5934}"/>
              </a:ext>
            </a:extLst>
          </p:cNvPr>
          <p:cNvSpPr txBox="1"/>
          <p:nvPr/>
        </p:nvSpPr>
        <p:spPr>
          <a:xfrm>
            <a:off x="410579" y="6466473"/>
            <a:ext cx="69342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Illustrations by Julian Beresford and © The Reading Agency 2022</a:t>
            </a:r>
          </a:p>
        </p:txBody>
      </p:sp>
    </p:spTree>
    <p:extLst>
      <p:ext uri="{BB962C8B-B14F-4D97-AF65-F5344CB8AC3E}">
        <p14:creationId xmlns:p14="http://schemas.microsoft.com/office/powerpoint/2010/main" val="4401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8329ebe-eddf-4a13-9155-b00765335f16">
      <UserInfo>
        <DisplayName>Rose Attu</DisplayName>
        <AccountId>24</AccountId>
        <AccountType/>
      </UserInfo>
      <UserInfo>
        <DisplayName>Emma Braithwaite</DisplayName>
        <AccountId>338</AccountId>
        <AccountType/>
      </UserInfo>
      <UserInfo>
        <DisplayName>Rosie Chalmers</DisplayName>
        <AccountId>2774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15" ma:contentTypeDescription="Create a new document." ma:contentTypeScope="" ma:versionID="df08b32d9cf8bd240d063767fa83860e">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59c3d6e9679435f3a4d6e3713b107379"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58DE44-BA09-4084-9F31-7567EEBDF47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d3493080-8355-45f9-82a1-ed57c908bae9"/>
    <ds:schemaRef ds:uri="88329ebe-eddf-4a13-9155-b00765335f16"/>
    <ds:schemaRef ds:uri="http://www.w3.org/XML/1998/namespace"/>
  </ds:schemaRefs>
</ds:datastoreItem>
</file>

<file path=customXml/itemProps2.xml><?xml version="1.0" encoding="utf-8"?>
<ds:datastoreItem xmlns:ds="http://schemas.openxmlformats.org/officeDocument/2006/customXml" ds:itemID="{C395B50E-3486-4C21-B8DD-9236061C009A}">
  <ds:schemaRefs>
    <ds:schemaRef ds:uri="88329ebe-eddf-4a13-9155-b00765335f16"/>
    <ds:schemaRef ds:uri="d3493080-8355-45f9-82a1-ed57c908ba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EE2A4A-5B5C-43C0-B622-C4DFAA394D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402</Words>
  <Application>Microsoft Office PowerPoint</Application>
  <PresentationFormat>Widescreen</PresentationFormat>
  <Paragraphs>40</Paragraphs>
  <Slides>7</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Avenir Roman</vt:lpstr>
      <vt:lpstr>Calibri</vt:lpstr>
      <vt:lpstr>Calibri Light</vt:lpstr>
      <vt:lpstr>Trebuchet MS</vt:lpstr>
      <vt:lpstr>Tw Cen MT</vt:lpstr>
      <vt:lpstr>Office Theme</vt:lpstr>
      <vt:lpstr>1_Office Theme</vt:lpstr>
      <vt:lpstr>PowerPoint Presentation</vt:lpstr>
      <vt:lpstr>PowerPoint Presentation</vt:lpstr>
      <vt:lpstr>PowerPoint Presentation</vt:lpstr>
      <vt:lpstr>PowerPoint Presentation</vt:lpstr>
      <vt:lpstr>PowerPoint Presentation</vt:lpstr>
      <vt:lpstr>Visit the 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 Chalmers</dc:creator>
  <cp:lastModifiedBy>Suzanne Brown</cp:lastModifiedBy>
  <cp:revision>5</cp:revision>
  <dcterms:created xsi:type="dcterms:W3CDTF">2021-04-14T09:20:51Z</dcterms:created>
  <dcterms:modified xsi:type="dcterms:W3CDTF">2022-06-27T12:37:59Z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y fmtid="{D5CDD505-2E9C-101B-9397-08002B2CF9AE}" pid="3" name="_AdHocReviewCycleID">
    <vt:i4>-2100945592</vt:i4>
  </property>
  <property fmtid="{D5CDD505-2E9C-101B-9397-08002B2CF9AE}" pid="4" name="_NewReviewCycle">
    <vt:lpwstr/>
  </property>
  <property fmtid="{D5CDD505-2E9C-101B-9397-08002B2CF9AE}" pid="5" name="_EmailSubject">
    <vt:lpwstr>Summer Reading Challenge presentation</vt:lpwstr>
  </property>
  <property fmtid="{D5CDD505-2E9C-101B-9397-08002B2CF9AE}" pid="6" name="_AuthorEmail">
    <vt:lpwstr>Alison.Dunwell@midlothian.gov.uk</vt:lpwstr>
  </property>
  <property fmtid="{D5CDD505-2E9C-101B-9397-08002B2CF9AE}" pid="7" name="_AuthorEmailDisplayName">
    <vt:lpwstr>Alison Dunwell</vt:lpwstr>
  </property>
</Properties>
</file>