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4638FC5-051D-4CF5-9197-A86F5FE3C148}" type="datetimeFigureOut">
              <a:rPr lang="en-US" smtClean="0"/>
              <a:pPr/>
              <a:t>6/19/2020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DFC954F-18F4-4BD8-AE97-2366C194F6F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638FC5-051D-4CF5-9197-A86F5FE3C148}"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C954F-18F4-4BD8-AE97-2366C194F6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638FC5-051D-4CF5-9197-A86F5FE3C148}"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C954F-18F4-4BD8-AE97-2366C194F6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4638FC5-051D-4CF5-9197-A86F5FE3C148}"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C954F-18F4-4BD8-AE97-2366C194F6F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638FC5-051D-4CF5-9197-A86F5FE3C148}" type="datetimeFigureOut">
              <a:rPr lang="en-US" smtClean="0"/>
              <a:pPr/>
              <a:t>6/19/2020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DFC954F-18F4-4BD8-AE97-2366C194F6F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4638FC5-051D-4CF5-9197-A86F5FE3C148}" type="datetimeFigureOut">
              <a:rPr lang="en-US" smtClean="0"/>
              <a:pPr/>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C954F-18F4-4BD8-AE97-2366C194F6F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4638FC5-051D-4CF5-9197-A86F5FE3C148}" type="datetimeFigureOut">
              <a:rPr lang="en-US" smtClean="0"/>
              <a:pPr/>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C954F-18F4-4BD8-AE97-2366C194F6F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638FC5-051D-4CF5-9197-A86F5FE3C148}" type="datetimeFigureOut">
              <a:rPr lang="en-US" smtClean="0"/>
              <a:pPr/>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C954F-18F4-4BD8-AE97-2366C194F6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38FC5-051D-4CF5-9197-A86F5FE3C148}" type="datetimeFigureOut">
              <a:rPr lang="en-US" smtClean="0"/>
              <a:pPr/>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FC954F-18F4-4BD8-AE97-2366C194F6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638FC5-051D-4CF5-9197-A86F5FE3C148}" type="datetimeFigureOut">
              <a:rPr lang="en-US" smtClean="0"/>
              <a:pPr/>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C954F-18F4-4BD8-AE97-2366C194F6F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638FC5-051D-4CF5-9197-A86F5FE3C148}" type="datetimeFigureOut">
              <a:rPr lang="en-US" smtClean="0"/>
              <a:pPr/>
              <a:t>6/19/2020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DFC954F-18F4-4BD8-AE97-2366C194F6F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4638FC5-051D-4CF5-9197-A86F5FE3C148}" type="datetimeFigureOut">
              <a:rPr lang="en-US" smtClean="0"/>
              <a:pPr/>
              <a:t>6/19/2020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DFC954F-18F4-4BD8-AE97-2366C194F6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thinglink.com/video/1319982198408871938"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standrews_ps@midlothian.gov.uk"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St. Andrew’s RC Primary School, </a:t>
            </a:r>
            <a:r>
              <a:rPr lang="en-GB" dirty="0" err="1" smtClean="0"/>
              <a:t>Gorebridge</a:t>
            </a:r>
            <a:endParaRPr lang="en-US" dirty="0"/>
          </a:p>
        </p:txBody>
      </p:sp>
      <p:sp>
        <p:nvSpPr>
          <p:cNvPr id="2" name="Title 1"/>
          <p:cNvSpPr>
            <a:spLocks noGrp="1"/>
          </p:cNvSpPr>
          <p:nvPr>
            <p:ph type="ctrTitle"/>
          </p:nvPr>
        </p:nvSpPr>
        <p:spPr/>
        <p:txBody>
          <a:bodyPr/>
          <a:lstStyle/>
          <a:p>
            <a:r>
              <a:rPr lang="en-GB" dirty="0" smtClean="0"/>
              <a:t>Welcome Primary 1 – 2020/2021</a:t>
            </a:r>
            <a:endParaRPr lang="en-US" dirty="0"/>
          </a:p>
        </p:txBody>
      </p:sp>
      <p:pic>
        <p:nvPicPr>
          <p:cNvPr id="4" name="Picture 3" descr="badge.jpg"/>
          <p:cNvPicPr>
            <a:picLocks noChangeAspect="1"/>
          </p:cNvPicPr>
          <p:nvPr/>
        </p:nvPicPr>
        <p:blipFill>
          <a:blip r:embed="rId2" cstate="print"/>
          <a:stretch>
            <a:fillRect/>
          </a:stretch>
        </p:blipFill>
        <p:spPr>
          <a:xfrm>
            <a:off x="3563888" y="4005064"/>
            <a:ext cx="2076450" cy="20764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9592" y="0"/>
            <a:ext cx="7772400" cy="1143000"/>
          </a:xfrm>
        </p:spPr>
        <p:txBody>
          <a:bodyPr/>
          <a:lstStyle/>
          <a:p>
            <a:pPr algn="ctr"/>
            <a:r>
              <a:rPr lang="en-GB" dirty="0" smtClean="0"/>
              <a:t>Your P1 Teacher is... Miss Stewart</a:t>
            </a:r>
            <a:endParaRPr lang="en-US" dirty="0"/>
          </a:p>
        </p:txBody>
      </p:sp>
      <p:sp>
        <p:nvSpPr>
          <p:cNvPr id="6" name="Content Placeholder 5"/>
          <p:cNvSpPr>
            <a:spLocks noGrp="1"/>
          </p:cNvSpPr>
          <p:nvPr>
            <p:ph sz="quarter" idx="2"/>
          </p:nvPr>
        </p:nvSpPr>
        <p:spPr>
          <a:xfrm>
            <a:off x="4139952" y="1124744"/>
            <a:ext cx="5004048" cy="5733256"/>
          </a:xfrm>
        </p:spPr>
        <p:txBody>
          <a:bodyPr>
            <a:normAutofit fontScale="62500" lnSpcReduction="20000"/>
          </a:bodyPr>
          <a:lstStyle/>
          <a:p>
            <a:pPr>
              <a:buNone/>
            </a:pPr>
            <a:r>
              <a:rPr lang="en-US" dirty="0" smtClean="0"/>
              <a:t>Hello boys and girls!</a:t>
            </a:r>
          </a:p>
          <a:p>
            <a:pPr>
              <a:buNone/>
            </a:pPr>
            <a:r>
              <a:rPr lang="en-US" dirty="0" smtClean="0"/>
              <a:t>My name is Miss Stewart, and I am going to be your teacher when you begin Primary 1. I am looking forward to meeting all of you and having you as part of my class.</a:t>
            </a:r>
          </a:p>
          <a:p>
            <a:pPr>
              <a:buNone/>
            </a:pPr>
            <a:r>
              <a:rPr lang="en-US" dirty="0" smtClean="0"/>
              <a:t>I know lots of you will be very excited for starting P1, but some of you might be quite nervous too. That’s okay, it’s normal to be nervous but I promise to make you feel safe and secure in the classroom as soon as you enter. </a:t>
            </a:r>
          </a:p>
          <a:p>
            <a:pPr>
              <a:buNone/>
            </a:pPr>
            <a:r>
              <a:rPr lang="en-US" dirty="0" smtClean="0"/>
              <a:t>P1 will be full of lots of new experiences for you. You’ll be able to meet lots of new friends, take part in different lessons and begin to learn things you couldn’t do before. You will get to learn lots of sounds to help you read and write, work with lots of different numbers and develop your counting, and continue to learn about the world around you. </a:t>
            </a:r>
          </a:p>
          <a:p>
            <a:pPr>
              <a:buNone/>
            </a:pPr>
            <a:r>
              <a:rPr lang="en-US" dirty="0" smtClean="0"/>
              <a:t>You will have lots of opportunities to play with the other children in your class; we always make sure that there are a lot of activities you can choose from; from the sand, to the water tray, to drawing, to the cars and building blocks – there’s lots of learning everywhere!</a:t>
            </a:r>
          </a:p>
          <a:p>
            <a:pPr>
              <a:buNone/>
            </a:pPr>
            <a:r>
              <a:rPr lang="en-US" dirty="0" smtClean="0"/>
              <a:t>I know that your P1 will look a little different to how we all imagined it, but I know that we can all work together to make your first year at school a successful one. </a:t>
            </a:r>
          </a:p>
          <a:p>
            <a:pPr>
              <a:buNone/>
            </a:pPr>
            <a:r>
              <a:rPr lang="en-US" dirty="0" smtClean="0"/>
              <a:t>Looking forward to meeting you all!</a:t>
            </a:r>
          </a:p>
          <a:p>
            <a:pPr>
              <a:buNone/>
            </a:pPr>
            <a:r>
              <a:rPr lang="en-US" dirty="0" smtClean="0"/>
              <a:t>Miss Stewart</a:t>
            </a:r>
          </a:p>
          <a:p>
            <a:endParaRPr lang="en-US" dirty="0"/>
          </a:p>
        </p:txBody>
      </p:sp>
      <p:pic>
        <p:nvPicPr>
          <p:cNvPr id="7" name="Content Placeholder 6" descr="WE MISS YOU Photo Mhairi.jpg"/>
          <p:cNvPicPr>
            <a:picLocks noGrp="1" noChangeAspect="1"/>
          </p:cNvPicPr>
          <p:nvPr>
            <p:ph sz="quarter" idx="1"/>
          </p:nvPr>
        </p:nvPicPr>
        <p:blipFill>
          <a:blip r:embed="rId2" cstate="print"/>
          <a:srcRect r="6409" b="37787"/>
          <a:stretch>
            <a:fillRect/>
          </a:stretch>
        </p:blipFill>
        <p:spPr>
          <a:xfrm>
            <a:off x="467544" y="1844824"/>
            <a:ext cx="3534104" cy="313332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 Note To Parents and Carers</a:t>
            </a:r>
            <a:endParaRPr lang="en-US" dirty="0"/>
          </a:p>
        </p:txBody>
      </p:sp>
      <p:pic>
        <p:nvPicPr>
          <p:cNvPr id="5" name="Content Placeholder 4" descr="p18.JPG"/>
          <p:cNvPicPr>
            <a:picLocks noGrp="1" noChangeAspect="1"/>
          </p:cNvPicPr>
          <p:nvPr>
            <p:ph sz="quarter" idx="1"/>
          </p:nvPr>
        </p:nvPicPr>
        <p:blipFill>
          <a:blip r:embed="rId2" cstate="print"/>
          <a:stretch>
            <a:fillRect/>
          </a:stretch>
        </p:blipFill>
        <p:spPr>
          <a:xfrm>
            <a:off x="914400" y="2333458"/>
            <a:ext cx="3749675" cy="2800683"/>
          </a:xfrm>
        </p:spPr>
      </p:pic>
      <p:sp>
        <p:nvSpPr>
          <p:cNvPr id="4" name="Content Placeholder 3"/>
          <p:cNvSpPr>
            <a:spLocks noGrp="1"/>
          </p:cNvSpPr>
          <p:nvPr>
            <p:ph sz="quarter" idx="2"/>
          </p:nvPr>
        </p:nvSpPr>
        <p:spPr>
          <a:xfrm>
            <a:off x="4933950" y="1447800"/>
            <a:ext cx="4210050" cy="5410200"/>
          </a:xfrm>
        </p:spPr>
        <p:txBody>
          <a:bodyPr>
            <a:normAutofit fontScale="25000" lnSpcReduction="20000"/>
          </a:bodyPr>
          <a:lstStyle/>
          <a:p>
            <a:pPr>
              <a:buNone/>
            </a:pPr>
            <a:r>
              <a:rPr lang="en-US" sz="6000" dirty="0" smtClean="0"/>
              <a:t>Dear Parents and </a:t>
            </a:r>
            <a:r>
              <a:rPr lang="en-US" sz="6000" dirty="0" err="1" smtClean="0"/>
              <a:t>Carers</a:t>
            </a:r>
            <a:r>
              <a:rPr lang="en-US" sz="6000" dirty="0" smtClean="0"/>
              <a:t>, </a:t>
            </a:r>
          </a:p>
          <a:p>
            <a:pPr>
              <a:buNone/>
            </a:pPr>
            <a:r>
              <a:rPr lang="en-US" sz="6000" dirty="0" smtClean="0"/>
              <a:t>I understand that your child will not be starting Primary 1 in the way that you had hoped, and that you may have some concerns and anxieties around this.</a:t>
            </a:r>
          </a:p>
          <a:p>
            <a:pPr>
              <a:buNone/>
            </a:pPr>
            <a:r>
              <a:rPr lang="en-US" sz="6000" dirty="0" smtClean="0"/>
              <a:t>I understand that for some these times can be quite unsettling, but I wanted to take the opportunity to ensure you that I will do everything in my power to give your child the P1 year that they deserve. </a:t>
            </a:r>
          </a:p>
          <a:p>
            <a:pPr>
              <a:buNone/>
            </a:pPr>
            <a:r>
              <a:rPr lang="en-US" sz="6000" dirty="0" smtClean="0"/>
              <a:t>My aim is always to ensure a safe, calm and nurturing environment for the children in my care. I pride myself on the level of pastoral care I give and understand the importance of this, particularly in this year. </a:t>
            </a:r>
          </a:p>
          <a:p>
            <a:pPr>
              <a:buNone/>
            </a:pPr>
            <a:r>
              <a:rPr lang="en-US" sz="6000" dirty="0" smtClean="0"/>
              <a:t>I want to reassure you that when your child enters my classroom, they are in safe hands and I will endeavor to create a stimulating learning environment whilst keeping to the rules re physical distancing, personal hygiene etc.</a:t>
            </a:r>
          </a:p>
          <a:p>
            <a:pPr>
              <a:buNone/>
            </a:pPr>
            <a:r>
              <a:rPr lang="en-US" sz="6000" dirty="0" smtClean="0"/>
              <a:t>I hope that throughout the year I can build a good relationship with both you and your child, ensuring that we work together to create the best possible opportunities for all learners. </a:t>
            </a:r>
          </a:p>
          <a:p>
            <a:pPr>
              <a:buNone/>
            </a:pPr>
            <a:r>
              <a:rPr lang="en-US" sz="6000" dirty="0" smtClean="0"/>
              <a:t>I look forward to working with you all. </a:t>
            </a:r>
          </a:p>
          <a:p>
            <a:pPr>
              <a:buNone/>
            </a:pPr>
            <a:r>
              <a:rPr lang="en-US" sz="6000" dirty="0" smtClean="0"/>
              <a:t>Take care, </a:t>
            </a:r>
          </a:p>
          <a:p>
            <a:pPr>
              <a:buNone/>
            </a:pPr>
            <a:r>
              <a:rPr lang="en-US" sz="6000" dirty="0" smtClean="0"/>
              <a:t>Miss Stewart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will my visit to P1 look like?</a:t>
            </a:r>
            <a:endParaRPr lang="en-US" dirty="0"/>
          </a:p>
        </p:txBody>
      </p:sp>
      <p:sp>
        <p:nvSpPr>
          <p:cNvPr id="3" name="Content Placeholder 2"/>
          <p:cNvSpPr>
            <a:spLocks noGrp="1"/>
          </p:cNvSpPr>
          <p:nvPr>
            <p:ph sz="quarter" idx="1"/>
          </p:nvPr>
        </p:nvSpPr>
        <p:spPr/>
        <p:txBody>
          <a:bodyPr>
            <a:normAutofit fontScale="85000" lnSpcReduction="20000"/>
          </a:bodyPr>
          <a:lstStyle/>
          <a:p>
            <a:r>
              <a:rPr lang="en-GB" dirty="0" smtClean="0"/>
              <a:t>This year, the P1 visits are going to look very different. </a:t>
            </a:r>
          </a:p>
          <a:p>
            <a:r>
              <a:rPr lang="en-GB" dirty="0" smtClean="0"/>
              <a:t>You will be welcomed at the classroom door by Miss Stewart, who will let you in and show you your new classroom. You will sit on the carpet for a quick chat and get the chance to get to know her.</a:t>
            </a:r>
          </a:p>
          <a:p>
            <a:r>
              <a:rPr lang="en-GB" dirty="0" smtClean="0"/>
              <a:t>You will then have the opportunity to play in your new classroom. </a:t>
            </a:r>
          </a:p>
          <a:p>
            <a:r>
              <a:rPr lang="en-GB" dirty="0" smtClean="0"/>
              <a:t>After a while it will be time to go home. An adult will pick you up from the classroom door. </a:t>
            </a:r>
            <a:endParaRPr lang="en-US" dirty="0"/>
          </a:p>
        </p:txBody>
      </p:sp>
      <p:pic>
        <p:nvPicPr>
          <p:cNvPr id="5" name="Content Placeholder 4" descr="p11.JPG"/>
          <p:cNvPicPr>
            <a:picLocks noGrp="1" noChangeAspect="1"/>
          </p:cNvPicPr>
          <p:nvPr>
            <p:ph sz="quarter" idx="2"/>
          </p:nvPr>
        </p:nvPicPr>
        <p:blipFill>
          <a:blip r:embed="rId2" cstate="print"/>
          <a:stretch>
            <a:fillRect/>
          </a:stretch>
        </p:blipFill>
        <p:spPr>
          <a:xfrm>
            <a:off x="5101343" y="1447800"/>
            <a:ext cx="3414889" cy="4572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should I bring with me?</a:t>
            </a:r>
            <a:endParaRPr lang="en-US" dirty="0"/>
          </a:p>
        </p:txBody>
      </p:sp>
      <p:sp>
        <p:nvSpPr>
          <p:cNvPr id="3" name="Content Placeholder 2"/>
          <p:cNvSpPr>
            <a:spLocks noGrp="1"/>
          </p:cNvSpPr>
          <p:nvPr>
            <p:ph sz="quarter" idx="1"/>
          </p:nvPr>
        </p:nvSpPr>
        <p:spPr/>
        <p:txBody>
          <a:bodyPr/>
          <a:lstStyle/>
          <a:p>
            <a:r>
              <a:rPr lang="en-GB" dirty="0" smtClean="0"/>
              <a:t>Due to the current climate, we ask that you bring </a:t>
            </a:r>
            <a:r>
              <a:rPr lang="en-GB" b="1" dirty="0" smtClean="0"/>
              <a:t>as little as possible </a:t>
            </a:r>
            <a:r>
              <a:rPr lang="en-GB" dirty="0" smtClean="0"/>
              <a:t>with you. Your visit won’t be for long, so you shouldn’t need anything with you. It might be a good idea to bring clothes suitable for the weather, as you may have the chance to play outside. </a:t>
            </a:r>
            <a:endParaRPr lang="en-US" dirty="0"/>
          </a:p>
        </p:txBody>
      </p:sp>
      <p:pic>
        <p:nvPicPr>
          <p:cNvPr id="5" name="Content Placeholder 4" descr="p1play.jpg"/>
          <p:cNvPicPr>
            <a:picLocks noGrp="1" noChangeAspect="1"/>
          </p:cNvPicPr>
          <p:nvPr>
            <p:ph sz="quarter" idx="2"/>
          </p:nvPr>
        </p:nvPicPr>
        <p:blipFill>
          <a:blip r:embed="rId2" cstate="print"/>
          <a:stretch>
            <a:fillRect/>
          </a:stretch>
        </p:blipFill>
        <p:spPr>
          <a:xfrm>
            <a:off x="5148064" y="1519503"/>
            <a:ext cx="2946598" cy="392879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Can an adult come with me?</a:t>
            </a:r>
            <a:endParaRPr lang="en-US" dirty="0"/>
          </a:p>
        </p:txBody>
      </p:sp>
      <p:sp>
        <p:nvSpPr>
          <p:cNvPr id="4" name="Content Placeholder 3"/>
          <p:cNvSpPr>
            <a:spLocks noGrp="1"/>
          </p:cNvSpPr>
          <p:nvPr>
            <p:ph sz="quarter" idx="2"/>
          </p:nvPr>
        </p:nvSpPr>
        <p:spPr/>
        <p:txBody>
          <a:bodyPr>
            <a:normAutofit fontScale="92500" lnSpcReduction="20000"/>
          </a:bodyPr>
          <a:lstStyle/>
          <a:p>
            <a:r>
              <a:rPr lang="en-GB" dirty="0" smtClean="0"/>
              <a:t>Unfortunately, an adult will not be able to come in to the classroom with you. This is so that we can make sure that everyone, including you, is safe.</a:t>
            </a:r>
          </a:p>
          <a:p>
            <a:r>
              <a:rPr lang="en-GB" dirty="0" smtClean="0"/>
              <a:t>Instead you will be asked to stand with an adult in a designated spot in the playground. A member of staff with then come to collect you to take you into your new classroom. Don’t worry, you’ll get to see your adult soon!</a:t>
            </a:r>
            <a:endParaRPr lang="en-US" dirty="0"/>
          </a:p>
        </p:txBody>
      </p:sp>
      <p:pic>
        <p:nvPicPr>
          <p:cNvPr id="7" name="Content Placeholder 6" descr="IMG_2320.JPG"/>
          <p:cNvPicPr>
            <a:picLocks noGrp="1" noChangeAspect="1"/>
          </p:cNvPicPr>
          <p:nvPr>
            <p:ph sz="quarter" idx="1"/>
          </p:nvPr>
        </p:nvPicPr>
        <p:blipFill>
          <a:blip r:embed="rId2" cstate="print"/>
          <a:stretch>
            <a:fillRect/>
          </a:stretch>
        </p:blipFill>
        <p:spPr>
          <a:xfrm>
            <a:off x="1081793" y="1447800"/>
            <a:ext cx="3414889" cy="4572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Is there anyway an adult can see my school and classroom?</a:t>
            </a:r>
            <a:endParaRPr lang="en-US" dirty="0"/>
          </a:p>
        </p:txBody>
      </p:sp>
      <p:sp>
        <p:nvSpPr>
          <p:cNvPr id="3" name="Content Placeholder 2"/>
          <p:cNvSpPr>
            <a:spLocks noGrp="1"/>
          </p:cNvSpPr>
          <p:nvPr>
            <p:ph sz="quarter" idx="1"/>
          </p:nvPr>
        </p:nvSpPr>
        <p:spPr/>
        <p:txBody>
          <a:bodyPr>
            <a:normAutofit fontScale="92500"/>
          </a:bodyPr>
          <a:lstStyle/>
          <a:p>
            <a:r>
              <a:rPr lang="en-GB" dirty="0" smtClean="0"/>
              <a:t>The good news – YES THERE IS! Please use this link here; it will take you to a virtual tour of the school. The classroom set up will look a little different when you’re in, but it’ll give you and your adult a good understanding of what the building looks like. </a:t>
            </a:r>
          </a:p>
          <a:p>
            <a:r>
              <a:rPr lang="en-US" dirty="0" smtClean="0">
                <a:hlinkClick r:id="rId2"/>
              </a:rPr>
              <a:t>https://www.thinglink.com/video/1319982198408871938</a:t>
            </a:r>
            <a:endParaRPr lang="en-US" dirty="0"/>
          </a:p>
        </p:txBody>
      </p:sp>
      <p:pic>
        <p:nvPicPr>
          <p:cNvPr id="5" name="Content Placeholder 4" descr="IMG_3608.JPG"/>
          <p:cNvPicPr>
            <a:picLocks noGrp="1" noChangeAspect="1"/>
          </p:cNvPicPr>
          <p:nvPr>
            <p:ph sz="quarter" idx="2"/>
          </p:nvPr>
        </p:nvPicPr>
        <p:blipFill>
          <a:blip r:embed="rId3" cstate="print"/>
          <a:stretch>
            <a:fillRect/>
          </a:stretch>
        </p:blipFill>
        <p:spPr>
          <a:xfrm>
            <a:off x="4933950" y="2526873"/>
            <a:ext cx="3749675" cy="241385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772400" cy="1143000"/>
          </a:xfrm>
        </p:spPr>
        <p:txBody>
          <a:bodyPr/>
          <a:lstStyle/>
          <a:p>
            <a:pPr algn="ctr"/>
            <a:r>
              <a:rPr lang="en-GB" dirty="0" smtClean="0"/>
              <a:t>How do I know if I am ready for P1?</a:t>
            </a:r>
            <a:endParaRPr lang="en-US" dirty="0"/>
          </a:p>
        </p:txBody>
      </p:sp>
      <p:sp>
        <p:nvSpPr>
          <p:cNvPr id="3" name="Content Placeholder 2"/>
          <p:cNvSpPr>
            <a:spLocks noGrp="1"/>
          </p:cNvSpPr>
          <p:nvPr>
            <p:ph sz="quarter" idx="1"/>
          </p:nvPr>
        </p:nvSpPr>
        <p:spPr/>
        <p:txBody>
          <a:bodyPr>
            <a:normAutofit fontScale="70000" lnSpcReduction="20000"/>
          </a:bodyPr>
          <a:lstStyle/>
          <a:p>
            <a:r>
              <a:rPr lang="en-GB" dirty="0" smtClean="0"/>
              <a:t>Don’t worry about ‘being ready’ for P1. You’ll be prepared in lots of different ways, you just don’t realise it yet. </a:t>
            </a:r>
          </a:p>
          <a:p>
            <a:r>
              <a:rPr lang="en-GB" dirty="0" smtClean="0"/>
              <a:t>Don’t worry if you can’t say your numbers or recognise your letters yet; that’s what P1 is for. </a:t>
            </a:r>
          </a:p>
          <a:p>
            <a:r>
              <a:rPr lang="en-GB" dirty="0" smtClean="0"/>
              <a:t>Have a look at the list here: it’ll give you ideas of some of the things you can work on before coming into P1.</a:t>
            </a:r>
            <a:endParaRPr lang="en-US" dirty="0"/>
          </a:p>
        </p:txBody>
      </p:sp>
      <p:sp>
        <p:nvSpPr>
          <p:cNvPr id="4" name="Content Placeholder 3"/>
          <p:cNvSpPr>
            <a:spLocks noGrp="1"/>
          </p:cNvSpPr>
          <p:nvPr>
            <p:ph sz="quarter" idx="2"/>
          </p:nvPr>
        </p:nvSpPr>
        <p:spPr/>
        <p:txBody>
          <a:bodyPr>
            <a:normAutofit fontScale="70000" lnSpcReduction="20000"/>
          </a:bodyPr>
          <a:lstStyle/>
          <a:p>
            <a:r>
              <a:rPr lang="en-GB" dirty="0" smtClean="0"/>
              <a:t>Can I dress myself?</a:t>
            </a:r>
          </a:p>
          <a:p>
            <a:r>
              <a:rPr lang="en-GB" dirty="0" smtClean="0"/>
              <a:t>Can I go to the toilet on my own, and clean myself properly afterwards?</a:t>
            </a:r>
          </a:p>
          <a:p>
            <a:r>
              <a:rPr lang="en-GB" dirty="0" smtClean="0"/>
              <a:t>Can I use a knife and fork correctly?</a:t>
            </a:r>
          </a:p>
          <a:p>
            <a:r>
              <a:rPr lang="en-GB" dirty="0" smtClean="0"/>
              <a:t>Can I use buttons and zips?</a:t>
            </a:r>
          </a:p>
          <a:p>
            <a:r>
              <a:rPr lang="en-GB" dirty="0" smtClean="0"/>
              <a:t>Can I put my shoes on, on my own?</a:t>
            </a:r>
          </a:p>
          <a:p>
            <a:r>
              <a:rPr lang="en-GB" dirty="0" smtClean="0"/>
              <a:t>Can I put on/take off my jacket and hang it properly on a peg (on my own)?</a:t>
            </a:r>
          </a:p>
          <a:p>
            <a:r>
              <a:rPr lang="en-GB" dirty="0" smtClean="0"/>
              <a:t>Can </a:t>
            </a:r>
            <a:r>
              <a:rPr lang="en-GB" dirty="0" smtClean="0"/>
              <a:t>I</a:t>
            </a:r>
            <a:r>
              <a:rPr lang="en-GB" dirty="0" smtClean="0"/>
              <a:t> </a:t>
            </a:r>
            <a:r>
              <a:rPr lang="en-GB" dirty="0" smtClean="0"/>
              <a:t>pack/unpack my bag?</a:t>
            </a:r>
          </a:p>
          <a:p>
            <a:r>
              <a:rPr lang="en-GB" dirty="0" smtClean="0"/>
              <a:t>Can I put things away in the correct place?</a:t>
            </a:r>
          </a:p>
          <a:p>
            <a:r>
              <a:rPr lang="en-GB" dirty="0" smtClean="0"/>
              <a:t>Can I recognise my name, and the names of my friends?</a:t>
            </a:r>
          </a:p>
          <a:p>
            <a:r>
              <a:rPr lang="en-GB" dirty="0" smtClean="0"/>
              <a:t>Can I write my first name, without support?</a:t>
            </a:r>
          </a:p>
          <a:p>
            <a:endParaRPr lang="en-US" dirty="0"/>
          </a:p>
        </p:txBody>
      </p:sp>
      <p:pic>
        <p:nvPicPr>
          <p:cNvPr id="6" name="Picture 5" descr="ff spelling.jpg"/>
          <p:cNvPicPr>
            <a:picLocks noChangeAspect="1"/>
          </p:cNvPicPr>
          <p:nvPr/>
        </p:nvPicPr>
        <p:blipFill>
          <a:blip r:embed="rId2" cstate="print"/>
          <a:stretch>
            <a:fillRect/>
          </a:stretch>
        </p:blipFill>
        <p:spPr>
          <a:xfrm>
            <a:off x="899592" y="3645024"/>
            <a:ext cx="3718553" cy="27889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Questions...</a:t>
            </a:r>
            <a:endParaRPr lang="en-US" dirty="0"/>
          </a:p>
        </p:txBody>
      </p:sp>
      <p:pic>
        <p:nvPicPr>
          <p:cNvPr id="5" name="Content Placeholder 4" descr="IMG_2460.JPG"/>
          <p:cNvPicPr>
            <a:picLocks noGrp="1" noChangeAspect="1"/>
          </p:cNvPicPr>
          <p:nvPr>
            <p:ph sz="quarter" idx="1"/>
          </p:nvPr>
        </p:nvPicPr>
        <p:blipFill>
          <a:blip r:embed="rId2" cstate="print"/>
          <a:stretch>
            <a:fillRect/>
          </a:stretch>
        </p:blipFill>
        <p:spPr>
          <a:xfrm>
            <a:off x="395536" y="1938524"/>
            <a:ext cx="4579590" cy="3434692"/>
          </a:xfrm>
        </p:spPr>
      </p:pic>
      <p:sp>
        <p:nvSpPr>
          <p:cNvPr id="4" name="Content Placeholder 3"/>
          <p:cNvSpPr>
            <a:spLocks noGrp="1"/>
          </p:cNvSpPr>
          <p:nvPr>
            <p:ph sz="quarter" idx="2"/>
          </p:nvPr>
        </p:nvSpPr>
        <p:spPr/>
        <p:txBody>
          <a:bodyPr>
            <a:normAutofit fontScale="92500"/>
          </a:bodyPr>
          <a:lstStyle/>
          <a:p>
            <a:r>
              <a:rPr lang="en-GB" dirty="0" smtClean="0"/>
              <a:t>If there is anything else you would like to ask, remember to contact the school by phoning </a:t>
            </a:r>
            <a:r>
              <a:rPr lang="en-GB" dirty="0" smtClean="0">
                <a:solidFill>
                  <a:srgbClr val="FF0000"/>
                </a:solidFill>
              </a:rPr>
              <a:t>0131 271 4670</a:t>
            </a:r>
            <a:r>
              <a:rPr lang="en-GB" dirty="0" smtClean="0"/>
              <a:t>.</a:t>
            </a:r>
          </a:p>
          <a:p>
            <a:r>
              <a:rPr lang="en-GB" dirty="0" smtClean="0"/>
              <a:t>Alternatively you can email the school on </a:t>
            </a:r>
            <a:r>
              <a:rPr lang="en-US" dirty="0" smtClean="0">
                <a:hlinkClick r:id="rId3"/>
              </a:rPr>
              <a:t>standrews_ps@midlothian.gov.uk</a:t>
            </a:r>
            <a:r>
              <a:rPr lang="en-US" dirty="0" smtClean="0"/>
              <a:t> </a:t>
            </a:r>
          </a:p>
          <a:p>
            <a:r>
              <a:rPr lang="en-GB" dirty="0" smtClean="0"/>
              <a:t>Remember to follow </a:t>
            </a:r>
            <a:r>
              <a:rPr lang="en-GB" dirty="0" smtClean="0">
                <a:solidFill>
                  <a:srgbClr val="0070C0"/>
                </a:solidFill>
              </a:rPr>
              <a:t>@</a:t>
            </a:r>
            <a:r>
              <a:rPr lang="en-GB" dirty="0" err="1" smtClean="0">
                <a:solidFill>
                  <a:srgbClr val="0070C0"/>
                </a:solidFill>
              </a:rPr>
              <a:t>StAndrewsTweets</a:t>
            </a:r>
            <a:r>
              <a:rPr lang="en-GB" dirty="0" smtClean="0">
                <a:solidFill>
                  <a:srgbClr val="0070C0"/>
                </a:solidFill>
              </a:rPr>
              <a:t> </a:t>
            </a:r>
            <a:r>
              <a:rPr lang="en-GB" dirty="0" smtClean="0"/>
              <a:t>and </a:t>
            </a:r>
            <a:r>
              <a:rPr lang="en-GB" dirty="0" smtClean="0">
                <a:solidFill>
                  <a:srgbClr val="0070C0"/>
                </a:solidFill>
              </a:rPr>
              <a:t>@</a:t>
            </a:r>
            <a:r>
              <a:rPr lang="en-GB" dirty="0" err="1" smtClean="0">
                <a:solidFill>
                  <a:srgbClr val="0070C0"/>
                </a:solidFill>
              </a:rPr>
              <a:t>MissEssTweets</a:t>
            </a:r>
            <a:r>
              <a:rPr lang="en-GB" dirty="0" smtClean="0">
                <a:solidFill>
                  <a:srgbClr val="0070C0"/>
                </a:solidFill>
              </a:rPr>
              <a:t> </a:t>
            </a:r>
            <a:r>
              <a:rPr lang="en-GB" dirty="0" smtClean="0"/>
              <a:t>on Twitter!</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108</TotalTime>
  <Words>1060</Words>
  <Application>Microsoft Office PowerPoint</Application>
  <PresentationFormat>On-screen Show (4:3)</PresentationFormat>
  <Paragraphs>52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Equity</vt:lpstr>
      <vt:lpstr>Welcome Primary 1 – 2020/2021</vt:lpstr>
      <vt:lpstr>Your P1 Teacher is... Miss Stewart</vt:lpstr>
      <vt:lpstr>A Note To Parents and Carers</vt:lpstr>
      <vt:lpstr>What will my visit to P1 look like?</vt:lpstr>
      <vt:lpstr>What should I bring with me?</vt:lpstr>
      <vt:lpstr>Can an adult come with me?</vt:lpstr>
      <vt:lpstr>Is there anyway an adult can see my school and classroom?</vt:lpstr>
      <vt:lpstr>How do I know if I am ready for P1?</vt:lpstr>
      <vt:lpstr>Questions...</vt:lpstr>
    </vt:vector>
  </TitlesOfParts>
  <Company>Midlothian Council -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Primary 1 – 2020/2021</dc:title>
  <dc:creator>stewam27</dc:creator>
  <cp:lastModifiedBy>stewam27</cp:lastModifiedBy>
  <cp:revision>6</cp:revision>
  <dcterms:created xsi:type="dcterms:W3CDTF">2020-06-10T08:47:18Z</dcterms:created>
  <dcterms:modified xsi:type="dcterms:W3CDTF">2020-06-19T12:18:30Z</dcterms:modified>
</cp:coreProperties>
</file>