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  <p:sldMasterId id="2147483842" r:id="rId5"/>
  </p:sldMasterIdLst>
  <p:notesMasterIdLst>
    <p:notesMasterId r:id="rId19"/>
  </p:notesMasterIdLst>
  <p:sldIdLst>
    <p:sldId id="267" r:id="rId6"/>
    <p:sldId id="257" r:id="rId7"/>
    <p:sldId id="271" r:id="rId8"/>
    <p:sldId id="258" r:id="rId9"/>
    <p:sldId id="272" r:id="rId10"/>
    <p:sldId id="259" r:id="rId11"/>
    <p:sldId id="273" r:id="rId12"/>
    <p:sldId id="260" r:id="rId13"/>
    <p:sldId id="264" r:id="rId14"/>
    <p:sldId id="266" r:id="rId15"/>
    <p:sldId id="268" r:id="rId16"/>
    <p:sldId id="26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C8C9DB-5697-4745-A050-C2E4DED032AA}" type="datetimeFigureOut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A9E6FE-5E2F-4B08-ABC7-50425FA9B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Each teacher to introduce themselves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E1BDE-5B4E-4B95-977B-E52C566DF7F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K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F90B006-6336-4BFB-9E8A-F5653EF957F7}" type="slidenum">
              <a:rPr lang="en-GB" altLang="en-US">
                <a:latin typeface="Trebuchet MS" panose="020B0603020202020204" pitchFamily="34" charset="0"/>
              </a:rPr>
              <a:pPr/>
              <a:t>11</a:t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10D8A-48C2-4B79-88B5-F5D62D2C6E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CEC3345-15D6-487F-B81F-0DA0BFE71ED3}" type="slidenum">
              <a:rPr lang="en-GB" altLang="en-US">
                <a:latin typeface="Trebuchet MS" panose="020B0603020202020204" pitchFamily="34" charset="0"/>
              </a:rPr>
              <a:pPr/>
              <a:t>3</a:t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L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revision of sounds from P1 – middle blends.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Word walls from RWI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Writing based on personal experience – diaries and functional writing – posters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266A7-58E6-4C19-907C-BAD4ECBC81A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L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revision of sounds from P1 – middle blends.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Word walls from RWI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Writing based on personal experience – diaries and functional writing – posters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266A7-58E6-4C19-907C-BAD4ECBC81A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K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about MUMP and resources used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Talk about examples of games used to consolidate skills and use these in a practical and real experience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Interdisciplinary links – shopping and money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F3D88-9421-405C-9928-E79AD2FBE0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K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about MUMP and resources used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Talk about examples of games used to consolidate skills and use these in a practical and real experience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Interdisciplinary links – shopping and money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F3D88-9421-405C-9928-E79AD2FBE0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0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Using a working wall to find out about what they know already and what type of things they would like to know about.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children have the opportunity to lead the learning.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topics are flexible to allow us to explore current affairs or things which the children show an interest in.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D2B76E-B255-498E-BC63-58C61648955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E6FE-5E2F-4B08-ABC7-50425FA9B8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3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E6FE-5E2F-4B08-ABC7-50425FA9B8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7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9DF739B-CE8B-4036-80A7-365249BD58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23379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7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0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4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3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7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4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7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9DF739B-CE8B-4036-80A7-365249BD58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328542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7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7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DC0DA-8E0C-46B5-999A-C077E47A9F12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3C67-C00C-475B-9D14-0663CBB627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7316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8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ACDC-884E-4641-B068-7564EE9297A0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3B86-0EC0-46D4-A5EC-2394F14E8D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5757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E84-8754-4C20-9BB6-5E41AE460620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5B0EF-093F-4BAB-B756-F1D56B3FF9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82351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7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7F0FA-BA25-4ED0-B5B2-4E7F643685A0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041EB-D1D2-4961-9518-F742653389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281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6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0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DC0DA-8E0C-46B5-999A-C077E47A9F12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3C67-C00C-475B-9D14-0663CBB627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92045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3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2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1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0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0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2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3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ACDC-884E-4641-B068-7564EE9297A0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3B86-0EC0-46D4-A5EC-2394F14E8D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5305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E84-8754-4C20-9BB6-5E41AE460620}" type="datetimeFigureOut">
              <a:rPr lang="en-GB" smtClean="0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5B0EF-093F-4BAB-B756-F1D56B3FF9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92404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4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7F0FA-BA25-4ED0-B5B2-4E7F643685A0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041EB-D1D2-4961-9518-F742653389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21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Welcome to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Rosewell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 Primary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assoonCR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94" y="1844824"/>
            <a:ext cx="7773339" cy="3424107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  <a:defRPr/>
            </a:pP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22</a:t>
            </a:r>
            <a:r>
              <a:rPr lang="en-US" sz="2200" b="1" baseline="30000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nd</a:t>
            </a: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 September 2021</a:t>
            </a:r>
            <a:endParaRPr lang="en-US" sz="2200" b="1" dirty="0">
              <a:solidFill>
                <a:prstClr val="white">
                  <a:lumMod val="50000"/>
                </a:prstClr>
              </a:solidFill>
              <a:latin typeface="SassoonCRInfantMedium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https://pbs.twimg.com/profile_banners/2752880158/1521828097/6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" y="3068960"/>
            <a:ext cx="7393763" cy="25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12497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Parental Engagement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SassoonCR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>
                <a:latin typeface="SassoonCRInfant" pitchFamily="2" charset="0"/>
              </a:rPr>
              <a:t>Online Learning Journals – your contributions are very valuable and appreciated</a:t>
            </a:r>
          </a:p>
          <a:p>
            <a:endParaRPr lang="en-GB" altLang="en-US" dirty="0" smtClean="0">
              <a:latin typeface="SassoonCRInfant" pitchFamily="2" charset="0"/>
            </a:endParaRPr>
          </a:p>
          <a:p>
            <a:r>
              <a:rPr lang="en-GB" altLang="en-US" dirty="0" smtClean="0">
                <a:latin typeface="SassoonCRInfant" pitchFamily="2" charset="0"/>
              </a:rPr>
              <a:t>Friday Feedback, School app, Twitter</a:t>
            </a:r>
            <a:endParaRPr lang="en-GB" dirty="0" smtClean="0">
              <a:latin typeface="SassoonCRInfant" pitchFamily="2" charset="0"/>
            </a:endParaRPr>
          </a:p>
          <a:p>
            <a:endParaRPr lang="en-GB" dirty="0" smtClean="0">
              <a:latin typeface="SassoonCRInfant" pitchFamily="2" charset="0"/>
            </a:endParaRPr>
          </a:p>
          <a:p>
            <a:r>
              <a:rPr lang="en-GB" dirty="0" smtClean="0">
                <a:latin typeface="SassoonCRInfant" pitchFamily="2" charset="0"/>
              </a:rPr>
              <a:t>Termly </a:t>
            </a:r>
            <a:r>
              <a:rPr lang="en-GB" dirty="0">
                <a:latin typeface="SassoonCRInfant" pitchFamily="2" charset="0"/>
              </a:rPr>
              <a:t>Overviews to share our learning</a:t>
            </a:r>
          </a:p>
          <a:p>
            <a:endParaRPr lang="en-GB" dirty="0" smtClean="0">
              <a:latin typeface="SassoonCRInfant" pitchFamily="2" charset="0"/>
            </a:endParaRPr>
          </a:p>
          <a:p>
            <a:pPr>
              <a:buNone/>
            </a:pPr>
            <a:endParaRPr lang="en-GB" dirty="0">
              <a:latin typeface="SassoonCRInfan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Learning Profiles </a:t>
            </a:r>
            <a:endParaRPr lang="en-US" altLang="en-US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latin typeface="SassoonCRInfant" panose="00000400000000000000" pitchFamily="2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87450" y="2420938"/>
            <a:ext cx="6799263" cy="3444875"/>
          </a:xfrm>
        </p:spPr>
        <p:txBody>
          <a:bodyPr/>
          <a:lstStyle/>
          <a:p>
            <a:r>
              <a:rPr lang="en-GB" altLang="en-US" sz="2800" dirty="0" smtClean="0">
                <a:latin typeface="SassoonCRInfant" panose="00000400000000000000" pitchFamily="2" charset="0"/>
              </a:rPr>
              <a:t>Shared regularly 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Targets and Next Steps set  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Learning as well as Wider Achievement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Ongoing assessment –brief end of year report</a:t>
            </a:r>
            <a:endParaRPr lang="en-US" altLang="en-US" sz="2800" dirty="0" smtClean="0">
              <a:latin typeface="SassoonCR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4" y="836712"/>
            <a:ext cx="6798734" cy="13038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Homework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36" y="2420888"/>
            <a:ext cx="7499591" cy="3963201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SassoonCRInfantMedium" pitchFamily="2" charset="0"/>
              </a:rPr>
              <a:t>Reading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Library Books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Oxford 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Owl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We encourage children to aim for at least 20 minutes reading each evening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SassoonCRInfantMedium" pitchFamily="2" charset="0"/>
              </a:rPr>
              <a:t>Spelling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Active spelling tasks – linked to sounds and spelling patterns being taught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u="sng" dirty="0">
                <a:solidFill>
                  <a:schemeClr val="tx1"/>
                </a:solidFill>
                <a:latin typeface="SassoonCRInfantMedium" pitchFamily="2" charset="0"/>
              </a:rPr>
              <a:t>Numeracy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Numeracy tasks will be set using </a:t>
            </a:r>
            <a:r>
              <a:rPr lang="en-US" sz="2000" dirty="0" err="1">
                <a:solidFill>
                  <a:schemeClr val="tx1"/>
                </a:solidFill>
                <a:latin typeface="SassoonCRInfantMedium" pitchFamily="2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SassoonCRInfantMedium" pitchFamily="2" charset="0"/>
              </a:rPr>
              <a:t>umdog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 or other websites</a:t>
            </a:r>
            <a:endParaRPr lang="en-US" sz="2000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  <a:ea typeface="+mj-ea"/>
                <a:cs typeface="+mj-cs"/>
              </a:rPr>
              <a:t>Thank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  <a:ea typeface="+mj-ea"/>
                <a:cs typeface="+mj-cs"/>
              </a:rPr>
              <a:t>You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0036"/>
            <a:ext cx="2311514" cy="2577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SassoonCRInfantMedium" pitchFamily="2" charset="0"/>
              </a:rPr>
              <a:t>Mrs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> Moffat and </a:t>
            </a:r>
            <a:r>
              <a:rPr lang="en-US" dirty="0" err="1">
                <a:solidFill>
                  <a:schemeClr val="tx1"/>
                </a:solidFill>
                <a:latin typeface="SassoonCRInfantMedium" pitchFamily="2" charset="0"/>
              </a:rPr>
              <a:t>Mrs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> Clark P1</a:t>
            </a:r>
            <a:br>
              <a:rPr lang="en-US" dirty="0">
                <a:solidFill>
                  <a:schemeClr val="tx1"/>
                </a:solidFill>
                <a:latin typeface="SassoonCRInfantMedium" pitchFamily="2" charset="0"/>
              </a:rPr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88024" y="2696344"/>
            <a:ext cx="2160240" cy="23908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795737" y="8318450"/>
            <a:ext cx="499126" cy="137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May be an image of 1 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88990"/>
            <a:ext cx="2174151" cy="24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Practical Points</a:t>
            </a:r>
          </a:p>
        </p:txBody>
      </p:sp>
      <p:sp>
        <p:nvSpPr>
          <p:cNvPr id="35843" name="Vertical Text Placeholder 7"/>
          <p:cNvSpPr>
            <a:spLocks noGrp="1"/>
          </p:cNvSpPr>
          <p:nvPr>
            <p:ph idx="1"/>
          </p:nvPr>
        </p:nvSpPr>
        <p:spPr>
          <a:xfrm>
            <a:off x="-323850" y="2257425"/>
            <a:ext cx="7920038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>
              <a:latin typeface="SassoonCRInfant" panose="00000400000000000000" pitchFamily="2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Encourage your child to be independent </a:t>
            </a:r>
            <a:r>
              <a:rPr lang="en-GB" altLang="en-US" sz="2800" dirty="0" err="1" smtClean="0">
                <a:latin typeface="SassoonCRInfant" panose="00000400000000000000" pitchFamily="2" charset="0"/>
              </a:rPr>
              <a:t>eg</a:t>
            </a:r>
            <a:r>
              <a:rPr lang="en-GB" altLang="en-US" sz="2800" dirty="0" smtClean="0">
                <a:latin typeface="SassoonCRInfant" panose="00000400000000000000" pitchFamily="2" charset="0"/>
              </a:rPr>
              <a:t>. Packing/unpacking own bag, handing over letters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Indoor shoes</a:t>
            </a:r>
          </a:p>
          <a:p>
            <a:pPr lvl="2">
              <a:lnSpc>
                <a:spcPct val="90000"/>
              </a:lnSpc>
            </a:pPr>
            <a:r>
              <a:rPr lang="en-GB" altLang="en-US" sz="2800" dirty="0">
                <a:latin typeface="SassoonCRInfant" panose="00000400000000000000" pitchFamily="2" charset="0"/>
              </a:rPr>
              <a:t>Please label everything</a:t>
            </a:r>
            <a:r>
              <a:rPr lang="en-GB" altLang="en-US" sz="2800" dirty="0" smtClean="0">
                <a:latin typeface="SassoonCRInfant" panose="00000400000000000000" pitchFamily="2" charset="0"/>
              </a:rPr>
              <a:t>!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Regular handwashing throughout the day</a:t>
            </a:r>
          </a:p>
          <a:p>
            <a:pPr lvl="2" eaLnBrk="1" hangingPunct="1">
              <a:lnSpc>
                <a:spcPct val="90000"/>
              </a:lnSpc>
            </a:pPr>
            <a:endParaRPr lang="en-GB" altLang="en-US" sz="2800" dirty="0" smtClean="0">
              <a:latin typeface="SassoonCRInfant" panose="00000400000000000000" pitchFamily="2" charset="0"/>
            </a:endParaRP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9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764704"/>
            <a:ext cx="6798734" cy="130386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Literacy at Early and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5525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Phonics 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>and Spelling linked to Read Write Inc.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Weekly opportunities for extended writing lessons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Opportunities for Book/Author studies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Handwriting lessons – correct letter 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764704"/>
            <a:ext cx="6798734" cy="130386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Literacy at Early and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5525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SassoonCRInfantMedium" pitchFamily="2" charset="0"/>
              </a:rPr>
              <a:t>Group </a:t>
            </a: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Readers – developing reading skills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Rosewell Tricky Words Lists – from P1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Grammar taught through reading and writing and as a stand alone when required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Writing linked to IDL and stand alone genre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SassoonCRInfant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0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Numeracy &amp;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Maths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 at Early and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Following MUMP Progressions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Taught through practical application (SEAL) and activities as well as written tasks, games and ICT activities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Talking about how they got an answer/ strategies used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Numeracy &amp;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Maths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 at Early and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to our IDL work –e.g. money and shops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Basic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Facts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Sumdog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- online</a:t>
            </a: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Week Scotland – a focus for the whole school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3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IDL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(Interdisciplinary Learning)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at Early and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May have a main focus of Social Subjects or Science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e.g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Rosewell</a:t>
            </a: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to Outdoor 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multiple curricular areas for breadth of coverage and application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numeracy skills linked to weather</a:t>
            </a: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Health and Wellbeing 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916833"/>
            <a:ext cx="6798736" cy="4018300"/>
          </a:xfrm>
        </p:spPr>
        <p:txBody>
          <a:bodyPr>
            <a:normAutofit/>
          </a:bodyPr>
          <a:lstStyle/>
          <a:p>
            <a:endParaRPr lang="en-GB" dirty="0" smtClean="0">
              <a:latin typeface="SassoonCRInfantMedium" pitchFamily="2" charset="0"/>
            </a:endParaRPr>
          </a:p>
          <a:p>
            <a:r>
              <a:rPr lang="en-GB" dirty="0" smtClean="0">
                <a:latin typeface="SassoonCRInfantMedium" pitchFamily="2" charset="0"/>
              </a:rPr>
              <a:t>School values: Work Hard, Be kind, Be Confident</a:t>
            </a:r>
          </a:p>
          <a:p>
            <a:r>
              <a:rPr lang="en-GB" dirty="0" smtClean="0">
                <a:latin typeface="SassoonCRInfantMedium" pitchFamily="2" charset="0"/>
              </a:rPr>
              <a:t>School expectations: Ready, Respectful, Safe</a:t>
            </a:r>
          </a:p>
          <a:p>
            <a:r>
              <a:rPr lang="en-GB" dirty="0" smtClean="0">
                <a:latin typeface="SassoonCRInfantMedium" pitchFamily="2" charset="0"/>
              </a:rPr>
              <a:t>2 sessions of PE </a:t>
            </a:r>
          </a:p>
          <a:p>
            <a:r>
              <a:rPr lang="en-GB" dirty="0" smtClean="0">
                <a:latin typeface="SassoonCRInfantMedium" pitchFamily="2" charset="0"/>
              </a:rPr>
              <a:t>Bubble Box &amp; HWB Webs</a:t>
            </a:r>
          </a:p>
          <a:p>
            <a:r>
              <a:rPr lang="en-GB" dirty="0" smtClean="0">
                <a:latin typeface="SassoonCRInfantMedium" pitchFamily="2" charset="0"/>
              </a:rPr>
              <a:t>Emotional, Physical and Social- e.g. Healthy Eating, Friendships, Medicine Safety</a:t>
            </a:r>
            <a:endParaRPr lang="en-GB" dirty="0"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18321E-ECA3-41F4-9F8A-1B65F67D01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FC71AE-BBBD-4558-B5C5-F5E81C3536DF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4518B7A8-88AF-49E7-8C9B-901C4581E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2157</TotalTime>
  <Words>562</Words>
  <Application>Microsoft Office PowerPoint</Application>
  <PresentationFormat>On-screen Show (4:3)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Comic Sans MS</vt:lpstr>
      <vt:lpstr>Garamond</vt:lpstr>
      <vt:lpstr>SassoonCRInfant</vt:lpstr>
      <vt:lpstr>SassoonCRInfantMedium</vt:lpstr>
      <vt:lpstr>Times</vt:lpstr>
      <vt:lpstr>Trebuchet MS</vt:lpstr>
      <vt:lpstr>1_Organic</vt:lpstr>
      <vt:lpstr>Organic</vt:lpstr>
      <vt:lpstr>Welcome to Rosewell Primary</vt:lpstr>
      <vt:lpstr>Mrs Moffat and Mrs Clark P1 </vt:lpstr>
      <vt:lpstr>Practical Points</vt:lpstr>
      <vt:lpstr>Literacy at Early and First Level</vt:lpstr>
      <vt:lpstr>Literacy at Early and First Level</vt:lpstr>
      <vt:lpstr>Numeracy &amp; Maths at Early and First Level</vt:lpstr>
      <vt:lpstr>Numeracy &amp; Maths at Early and First Level</vt:lpstr>
      <vt:lpstr>IDL (Interdisciplinary Learning) at Early and First Level</vt:lpstr>
      <vt:lpstr>Health and Wellbeing </vt:lpstr>
      <vt:lpstr>Parental Engagement</vt:lpstr>
      <vt:lpstr>Learning Profiles 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Primary 2</dc:title>
  <dc:creator>Sheila</dc:creator>
  <cp:lastModifiedBy>Hannah Clark</cp:lastModifiedBy>
  <cp:revision>38</cp:revision>
  <dcterms:created xsi:type="dcterms:W3CDTF">2011-09-09T17:20:25Z</dcterms:created>
  <dcterms:modified xsi:type="dcterms:W3CDTF">2021-09-22T15:56:45Z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TC300063219990</vt:lpwstr>
  </property>
</Properties>
</file>