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72" r:id="rId4"/>
    <p:sldId id="285" r:id="rId5"/>
    <p:sldId id="286" r:id="rId6"/>
    <p:sldId id="277" r:id="rId7"/>
    <p:sldId id="284" r:id="rId8"/>
    <p:sldId id="289" r:id="rId9"/>
    <p:sldId id="291" r:id="rId10"/>
    <p:sldId id="295" r:id="rId11"/>
    <p:sldId id="280" r:id="rId12"/>
    <p:sldId id="278" r:id="rId13"/>
    <p:sldId id="279" r:id="rId14"/>
    <p:sldId id="300" r:id="rId15"/>
    <p:sldId id="301" r:id="rId16"/>
    <p:sldId id="267" r:id="rId17"/>
    <p:sldId id="270" r:id="rId18"/>
    <p:sldId id="268" r:id="rId19"/>
    <p:sldId id="271" r:id="rId20"/>
    <p:sldId id="265" r:id="rId21"/>
    <p:sldId id="260" r:id="rId22"/>
    <p:sldId id="29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0754CE-E3FF-4536-A6D9-8B4D7974739E}">
          <p14:sldIdLst>
            <p14:sldId id="256"/>
            <p14:sldId id="288"/>
            <p14:sldId id="272"/>
            <p14:sldId id="285"/>
            <p14:sldId id="286"/>
            <p14:sldId id="277"/>
            <p14:sldId id="284"/>
            <p14:sldId id="289"/>
            <p14:sldId id="291"/>
            <p14:sldId id="295"/>
            <p14:sldId id="280"/>
            <p14:sldId id="278"/>
            <p14:sldId id="279"/>
            <p14:sldId id="300"/>
            <p14:sldId id="301"/>
            <p14:sldId id="267"/>
            <p14:sldId id="270"/>
            <p14:sldId id="268"/>
            <p14:sldId id="271"/>
            <p14:sldId id="265"/>
            <p14:sldId id="260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183" autoAdjust="0"/>
  </p:normalViewPr>
  <p:slideViewPr>
    <p:cSldViewPr snapToGrid="0">
      <p:cViewPr varScale="1">
        <p:scale>
          <a:sx n="45" d="100"/>
          <a:sy n="45" d="100"/>
        </p:scale>
        <p:origin x="14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8A15A-DEC2-4730-806C-E8E754743ED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</dgm:pt>
    <dgm:pt modelId="{2AABC1FA-9121-420A-8BBE-442D6E36553C}">
      <dgm:prSet phldrT="[Text]"/>
      <dgm:spPr/>
      <dgm:t>
        <a:bodyPr/>
        <a:lstStyle/>
        <a:p>
          <a:r>
            <a:rPr lang="en-US" dirty="0" smtClean="0"/>
            <a:t>Things I can control </a:t>
          </a:r>
          <a:endParaRPr lang="en-US" dirty="0"/>
        </a:p>
      </dgm:t>
    </dgm:pt>
    <dgm:pt modelId="{25897257-8174-4B30-ACBE-DBABC0B8EDCF}" type="parTrans" cxnId="{1329E879-9B65-46C5-A336-EE6C56059B89}">
      <dgm:prSet/>
      <dgm:spPr/>
      <dgm:t>
        <a:bodyPr/>
        <a:lstStyle/>
        <a:p>
          <a:endParaRPr lang="en-US"/>
        </a:p>
      </dgm:t>
    </dgm:pt>
    <dgm:pt modelId="{3607F661-320F-467E-A357-1ADE442C6792}" type="sibTrans" cxnId="{1329E879-9B65-46C5-A336-EE6C56059B89}">
      <dgm:prSet/>
      <dgm:spPr/>
      <dgm:t>
        <a:bodyPr/>
        <a:lstStyle/>
        <a:p>
          <a:endParaRPr lang="en-US"/>
        </a:p>
      </dgm:t>
    </dgm:pt>
    <dgm:pt modelId="{332BDACA-10E0-45F7-B912-6130389BF971}">
      <dgm:prSet phldrT="[Text]"/>
      <dgm:spPr/>
      <dgm:t>
        <a:bodyPr/>
        <a:lstStyle/>
        <a:p>
          <a:r>
            <a:rPr lang="en-US" dirty="0" smtClean="0"/>
            <a:t>Things I can influence </a:t>
          </a:r>
          <a:endParaRPr lang="en-US" dirty="0"/>
        </a:p>
      </dgm:t>
    </dgm:pt>
    <dgm:pt modelId="{EA66DF2A-6507-4EFF-BB87-782435CB3C72}" type="parTrans" cxnId="{0F773918-13EE-4CA6-91D9-99E5D37B1F14}">
      <dgm:prSet/>
      <dgm:spPr/>
      <dgm:t>
        <a:bodyPr/>
        <a:lstStyle/>
        <a:p>
          <a:endParaRPr lang="en-US"/>
        </a:p>
      </dgm:t>
    </dgm:pt>
    <dgm:pt modelId="{671DEA9E-3180-4499-9CFF-ADAE1578A53D}" type="sibTrans" cxnId="{0F773918-13EE-4CA6-91D9-99E5D37B1F14}">
      <dgm:prSet/>
      <dgm:spPr/>
      <dgm:t>
        <a:bodyPr/>
        <a:lstStyle/>
        <a:p>
          <a:endParaRPr lang="en-US"/>
        </a:p>
      </dgm:t>
    </dgm:pt>
    <dgm:pt modelId="{8D6CD8BF-05ED-4C8D-8FD5-3FA92352BF1C}">
      <dgm:prSet phldrT="[Text]"/>
      <dgm:spPr/>
      <dgm:t>
        <a:bodyPr/>
        <a:lstStyle/>
        <a:p>
          <a:r>
            <a:rPr lang="en-US" dirty="0" smtClean="0"/>
            <a:t>Things over which I have no control</a:t>
          </a:r>
          <a:endParaRPr lang="en-US" dirty="0"/>
        </a:p>
      </dgm:t>
    </dgm:pt>
    <dgm:pt modelId="{0AE3A750-7D5A-4503-AF5A-569A4F410BB7}" type="parTrans" cxnId="{B41B28D4-3D52-4D90-AAED-B323CF3514E8}">
      <dgm:prSet/>
      <dgm:spPr/>
      <dgm:t>
        <a:bodyPr/>
        <a:lstStyle/>
        <a:p>
          <a:endParaRPr lang="en-US"/>
        </a:p>
      </dgm:t>
    </dgm:pt>
    <dgm:pt modelId="{F80ED1F0-6913-4689-AFB9-9E888CEDD635}" type="sibTrans" cxnId="{B41B28D4-3D52-4D90-AAED-B323CF3514E8}">
      <dgm:prSet/>
      <dgm:spPr/>
      <dgm:t>
        <a:bodyPr/>
        <a:lstStyle/>
        <a:p>
          <a:endParaRPr lang="en-US"/>
        </a:p>
      </dgm:t>
    </dgm:pt>
    <dgm:pt modelId="{199B95E0-B1CD-4462-8272-90F329DF8111}" type="pres">
      <dgm:prSet presAssocID="{8D98A15A-DEC2-4730-806C-E8E754743ED1}" presName="composite" presStyleCnt="0">
        <dgm:presLayoutVars>
          <dgm:chMax val="5"/>
          <dgm:dir/>
          <dgm:resizeHandles val="exact"/>
        </dgm:presLayoutVars>
      </dgm:prSet>
      <dgm:spPr/>
    </dgm:pt>
    <dgm:pt modelId="{F5F1AF7D-DC30-4019-A871-67CCACB21950}" type="pres">
      <dgm:prSet presAssocID="{2AABC1FA-9121-420A-8BBE-442D6E36553C}" presName="circle1" presStyleLbl="lnNode1" presStyleIdx="0" presStyleCnt="3"/>
      <dgm:spPr/>
    </dgm:pt>
    <dgm:pt modelId="{F168AB67-3F04-4430-A1E1-3631E9337034}" type="pres">
      <dgm:prSet presAssocID="{2AABC1FA-9121-420A-8BBE-442D6E36553C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14B6C-63D7-40CF-A525-E3F53247F2E9}" type="pres">
      <dgm:prSet presAssocID="{2AABC1FA-9121-420A-8BBE-442D6E36553C}" presName="line1" presStyleLbl="callout" presStyleIdx="0" presStyleCnt="6"/>
      <dgm:spPr/>
    </dgm:pt>
    <dgm:pt modelId="{7FB52045-A6CD-46F2-B338-C1D56F055A7E}" type="pres">
      <dgm:prSet presAssocID="{2AABC1FA-9121-420A-8BBE-442D6E36553C}" presName="d1" presStyleLbl="callout" presStyleIdx="1" presStyleCnt="6"/>
      <dgm:spPr/>
    </dgm:pt>
    <dgm:pt modelId="{6F36C13C-CCE7-4FFD-A1DE-1BCBA0827EF1}" type="pres">
      <dgm:prSet presAssocID="{332BDACA-10E0-45F7-B912-6130389BF971}" presName="circle2" presStyleLbl="lnNode1" presStyleIdx="1" presStyleCnt="3"/>
      <dgm:spPr/>
    </dgm:pt>
    <dgm:pt modelId="{6F64B408-CBE4-4659-9371-0E0DE1F87398}" type="pres">
      <dgm:prSet presAssocID="{332BDACA-10E0-45F7-B912-6130389BF971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A6CA4-12CE-46EC-A62F-6B255B32D7D1}" type="pres">
      <dgm:prSet presAssocID="{332BDACA-10E0-45F7-B912-6130389BF971}" presName="line2" presStyleLbl="callout" presStyleIdx="2" presStyleCnt="6"/>
      <dgm:spPr/>
    </dgm:pt>
    <dgm:pt modelId="{62EE2639-48AC-49BC-BFB6-652F6C85A60C}" type="pres">
      <dgm:prSet presAssocID="{332BDACA-10E0-45F7-B912-6130389BF971}" presName="d2" presStyleLbl="callout" presStyleIdx="3" presStyleCnt="6"/>
      <dgm:spPr/>
    </dgm:pt>
    <dgm:pt modelId="{C08D8193-B083-41C9-872A-E9C126B980FE}" type="pres">
      <dgm:prSet presAssocID="{8D6CD8BF-05ED-4C8D-8FD5-3FA92352BF1C}" presName="circle3" presStyleLbl="lnNode1" presStyleIdx="2" presStyleCnt="3"/>
      <dgm:spPr/>
    </dgm:pt>
    <dgm:pt modelId="{CEFB59B9-F9CB-40DC-BB77-F93BFE685921}" type="pres">
      <dgm:prSet presAssocID="{8D6CD8BF-05ED-4C8D-8FD5-3FA92352BF1C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E0B33-F156-4021-AA5C-DE393B11AA22}" type="pres">
      <dgm:prSet presAssocID="{8D6CD8BF-05ED-4C8D-8FD5-3FA92352BF1C}" presName="line3" presStyleLbl="callout" presStyleIdx="4" presStyleCnt="6"/>
      <dgm:spPr/>
    </dgm:pt>
    <dgm:pt modelId="{420996E6-3F7C-44D5-8BEA-D7840A6AAF14}" type="pres">
      <dgm:prSet presAssocID="{8D6CD8BF-05ED-4C8D-8FD5-3FA92352BF1C}" presName="d3" presStyleLbl="callout" presStyleIdx="5" presStyleCnt="6"/>
      <dgm:spPr/>
    </dgm:pt>
  </dgm:ptLst>
  <dgm:cxnLst>
    <dgm:cxn modelId="{B967C740-7BE9-4B22-88AD-B56FA09CF0FC}" type="presOf" srcId="{2AABC1FA-9121-420A-8BBE-442D6E36553C}" destId="{F168AB67-3F04-4430-A1E1-3631E9337034}" srcOrd="0" destOrd="0" presId="urn:microsoft.com/office/officeart/2005/8/layout/target1"/>
    <dgm:cxn modelId="{3389BD31-7E51-4103-A7DC-273E43171F19}" type="presOf" srcId="{8D6CD8BF-05ED-4C8D-8FD5-3FA92352BF1C}" destId="{CEFB59B9-F9CB-40DC-BB77-F93BFE685921}" srcOrd="0" destOrd="0" presId="urn:microsoft.com/office/officeart/2005/8/layout/target1"/>
    <dgm:cxn modelId="{1329E879-9B65-46C5-A336-EE6C56059B89}" srcId="{8D98A15A-DEC2-4730-806C-E8E754743ED1}" destId="{2AABC1FA-9121-420A-8BBE-442D6E36553C}" srcOrd="0" destOrd="0" parTransId="{25897257-8174-4B30-ACBE-DBABC0B8EDCF}" sibTransId="{3607F661-320F-467E-A357-1ADE442C6792}"/>
    <dgm:cxn modelId="{B25F5483-5814-440E-BED6-1E0F1755C55B}" type="presOf" srcId="{8D98A15A-DEC2-4730-806C-E8E754743ED1}" destId="{199B95E0-B1CD-4462-8272-90F329DF8111}" srcOrd="0" destOrd="0" presId="urn:microsoft.com/office/officeart/2005/8/layout/target1"/>
    <dgm:cxn modelId="{795A9B81-2128-4DD6-A61B-2E1942F21F8C}" type="presOf" srcId="{332BDACA-10E0-45F7-B912-6130389BF971}" destId="{6F64B408-CBE4-4659-9371-0E0DE1F87398}" srcOrd="0" destOrd="0" presId="urn:microsoft.com/office/officeart/2005/8/layout/target1"/>
    <dgm:cxn modelId="{B41B28D4-3D52-4D90-AAED-B323CF3514E8}" srcId="{8D98A15A-DEC2-4730-806C-E8E754743ED1}" destId="{8D6CD8BF-05ED-4C8D-8FD5-3FA92352BF1C}" srcOrd="2" destOrd="0" parTransId="{0AE3A750-7D5A-4503-AF5A-569A4F410BB7}" sibTransId="{F80ED1F0-6913-4689-AFB9-9E888CEDD635}"/>
    <dgm:cxn modelId="{0F773918-13EE-4CA6-91D9-99E5D37B1F14}" srcId="{8D98A15A-DEC2-4730-806C-E8E754743ED1}" destId="{332BDACA-10E0-45F7-B912-6130389BF971}" srcOrd="1" destOrd="0" parTransId="{EA66DF2A-6507-4EFF-BB87-782435CB3C72}" sibTransId="{671DEA9E-3180-4499-9CFF-ADAE1578A53D}"/>
    <dgm:cxn modelId="{3A56A682-30DE-4407-A7B0-FC4EB941096D}" type="presParOf" srcId="{199B95E0-B1CD-4462-8272-90F329DF8111}" destId="{F5F1AF7D-DC30-4019-A871-67CCACB21950}" srcOrd="0" destOrd="0" presId="urn:microsoft.com/office/officeart/2005/8/layout/target1"/>
    <dgm:cxn modelId="{FD9D6934-C035-440D-975A-27C1EB6014D0}" type="presParOf" srcId="{199B95E0-B1CD-4462-8272-90F329DF8111}" destId="{F168AB67-3F04-4430-A1E1-3631E9337034}" srcOrd="1" destOrd="0" presId="urn:microsoft.com/office/officeart/2005/8/layout/target1"/>
    <dgm:cxn modelId="{351FA76E-0BC9-46EB-B200-09270EC9A20A}" type="presParOf" srcId="{199B95E0-B1CD-4462-8272-90F329DF8111}" destId="{64D14B6C-63D7-40CF-A525-E3F53247F2E9}" srcOrd="2" destOrd="0" presId="urn:microsoft.com/office/officeart/2005/8/layout/target1"/>
    <dgm:cxn modelId="{EC877767-2848-4BF8-ADA0-6FCDD7AF32F1}" type="presParOf" srcId="{199B95E0-B1CD-4462-8272-90F329DF8111}" destId="{7FB52045-A6CD-46F2-B338-C1D56F055A7E}" srcOrd="3" destOrd="0" presId="urn:microsoft.com/office/officeart/2005/8/layout/target1"/>
    <dgm:cxn modelId="{BA9D9474-EE02-4D14-A72A-861173C52D4A}" type="presParOf" srcId="{199B95E0-B1CD-4462-8272-90F329DF8111}" destId="{6F36C13C-CCE7-4FFD-A1DE-1BCBA0827EF1}" srcOrd="4" destOrd="0" presId="urn:microsoft.com/office/officeart/2005/8/layout/target1"/>
    <dgm:cxn modelId="{9A32382B-93E7-490B-BBA2-77302EA3B423}" type="presParOf" srcId="{199B95E0-B1CD-4462-8272-90F329DF8111}" destId="{6F64B408-CBE4-4659-9371-0E0DE1F87398}" srcOrd="5" destOrd="0" presId="urn:microsoft.com/office/officeart/2005/8/layout/target1"/>
    <dgm:cxn modelId="{246055F4-A3E8-4923-8A59-FC76982E6C5C}" type="presParOf" srcId="{199B95E0-B1CD-4462-8272-90F329DF8111}" destId="{7D2A6CA4-12CE-46EC-A62F-6B255B32D7D1}" srcOrd="6" destOrd="0" presId="urn:microsoft.com/office/officeart/2005/8/layout/target1"/>
    <dgm:cxn modelId="{83F03A11-8B0B-416D-B09E-8A5473CF3A87}" type="presParOf" srcId="{199B95E0-B1CD-4462-8272-90F329DF8111}" destId="{62EE2639-48AC-49BC-BFB6-652F6C85A60C}" srcOrd="7" destOrd="0" presId="urn:microsoft.com/office/officeart/2005/8/layout/target1"/>
    <dgm:cxn modelId="{7CF22199-B294-4AB8-B9D2-D60AFE882408}" type="presParOf" srcId="{199B95E0-B1CD-4462-8272-90F329DF8111}" destId="{C08D8193-B083-41C9-872A-E9C126B980FE}" srcOrd="8" destOrd="0" presId="urn:microsoft.com/office/officeart/2005/8/layout/target1"/>
    <dgm:cxn modelId="{F0AEA3A7-A2D3-46B0-8662-B47809967DF7}" type="presParOf" srcId="{199B95E0-B1CD-4462-8272-90F329DF8111}" destId="{CEFB59B9-F9CB-40DC-BB77-F93BFE685921}" srcOrd="9" destOrd="0" presId="urn:microsoft.com/office/officeart/2005/8/layout/target1"/>
    <dgm:cxn modelId="{15DC1364-0FF7-4872-AD03-8E78D8CFCFD8}" type="presParOf" srcId="{199B95E0-B1CD-4462-8272-90F329DF8111}" destId="{EFBE0B33-F156-4021-AA5C-DE393B11AA22}" srcOrd="10" destOrd="0" presId="urn:microsoft.com/office/officeart/2005/8/layout/target1"/>
    <dgm:cxn modelId="{C87C54C8-4F70-4DEB-A7F3-C88F47F71E49}" type="presParOf" srcId="{199B95E0-B1CD-4462-8272-90F329DF8111}" destId="{420996E6-3F7C-44D5-8BEA-D7840A6AAF14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D8193-B083-41C9-872A-E9C126B980FE}">
      <dsp:nvSpPr>
        <dsp:cNvPr id="0" name=""/>
        <dsp:cNvSpPr/>
      </dsp:nvSpPr>
      <dsp:spPr>
        <a:xfrm>
          <a:off x="1713706" y="1206499"/>
          <a:ext cx="3619500" cy="3619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6C13C-CCE7-4FFD-A1DE-1BCBA0827EF1}">
      <dsp:nvSpPr>
        <dsp:cNvPr id="0" name=""/>
        <dsp:cNvSpPr/>
      </dsp:nvSpPr>
      <dsp:spPr>
        <a:xfrm>
          <a:off x="2437606" y="1930399"/>
          <a:ext cx="2171700" cy="21717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1AF7D-DC30-4019-A871-67CCACB21950}">
      <dsp:nvSpPr>
        <dsp:cNvPr id="0" name=""/>
        <dsp:cNvSpPr/>
      </dsp:nvSpPr>
      <dsp:spPr>
        <a:xfrm>
          <a:off x="3161506" y="2654299"/>
          <a:ext cx="723900" cy="7239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8AB67-3F04-4430-A1E1-3631E9337034}">
      <dsp:nvSpPr>
        <dsp:cNvPr id="0" name=""/>
        <dsp:cNvSpPr/>
      </dsp:nvSpPr>
      <dsp:spPr>
        <a:xfrm>
          <a:off x="5936456" y="0"/>
          <a:ext cx="1809750" cy="105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Things I can control </a:t>
          </a:r>
          <a:endParaRPr lang="en-US" sz="2000" kern="1200" dirty="0"/>
        </a:p>
      </dsp:txBody>
      <dsp:txXfrm>
        <a:off x="5936456" y="0"/>
        <a:ext cx="1809750" cy="1055687"/>
      </dsp:txXfrm>
    </dsp:sp>
    <dsp:sp modelId="{64D14B6C-63D7-40CF-A525-E3F53247F2E9}">
      <dsp:nvSpPr>
        <dsp:cNvPr id="0" name=""/>
        <dsp:cNvSpPr/>
      </dsp:nvSpPr>
      <dsp:spPr>
        <a:xfrm>
          <a:off x="5484019" y="527843"/>
          <a:ext cx="4524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52045-A6CD-46F2-B338-C1D56F055A7E}">
      <dsp:nvSpPr>
        <dsp:cNvPr id="0" name=""/>
        <dsp:cNvSpPr/>
      </dsp:nvSpPr>
      <dsp:spPr>
        <a:xfrm rot="5400000">
          <a:off x="3258931" y="792972"/>
          <a:ext cx="2487802" cy="195875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4B408-CBE4-4659-9371-0E0DE1F87398}">
      <dsp:nvSpPr>
        <dsp:cNvPr id="0" name=""/>
        <dsp:cNvSpPr/>
      </dsp:nvSpPr>
      <dsp:spPr>
        <a:xfrm>
          <a:off x="5936456" y="1055687"/>
          <a:ext cx="1809750" cy="105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Things I can influence </a:t>
          </a:r>
          <a:endParaRPr lang="en-US" sz="2000" kern="1200" dirty="0"/>
        </a:p>
      </dsp:txBody>
      <dsp:txXfrm>
        <a:off x="5936456" y="1055687"/>
        <a:ext cx="1809750" cy="1055687"/>
      </dsp:txXfrm>
    </dsp:sp>
    <dsp:sp modelId="{7D2A6CA4-12CE-46EC-A62F-6B255B32D7D1}">
      <dsp:nvSpPr>
        <dsp:cNvPr id="0" name=""/>
        <dsp:cNvSpPr/>
      </dsp:nvSpPr>
      <dsp:spPr>
        <a:xfrm>
          <a:off x="5484019" y="1583531"/>
          <a:ext cx="4524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E2639-48AC-49BC-BFB6-652F6C85A60C}">
      <dsp:nvSpPr>
        <dsp:cNvPr id="0" name=""/>
        <dsp:cNvSpPr/>
      </dsp:nvSpPr>
      <dsp:spPr>
        <a:xfrm rot="5400000">
          <a:off x="3792928" y="1832190"/>
          <a:ext cx="1938604" cy="1439957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B59B9-F9CB-40DC-BB77-F93BFE685921}">
      <dsp:nvSpPr>
        <dsp:cNvPr id="0" name=""/>
        <dsp:cNvSpPr/>
      </dsp:nvSpPr>
      <dsp:spPr>
        <a:xfrm>
          <a:off x="5936456" y="2111374"/>
          <a:ext cx="1809750" cy="105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Things over which I have no control</a:t>
          </a:r>
          <a:endParaRPr lang="en-US" sz="2000" kern="1200" dirty="0"/>
        </a:p>
      </dsp:txBody>
      <dsp:txXfrm>
        <a:off x="5936456" y="2111374"/>
        <a:ext cx="1809750" cy="1055687"/>
      </dsp:txXfrm>
    </dsp:sp>
    <dsp:sp modelId="{EFBE0B33-F156-4021-AA5C-DE393B11AA22}">
      <dsp:nvSpPr>
        <dsp:cNvPr id="0" name=""/>
        <dsp:cNvSpPr/>
      </dsp:nvSpPr>
      <dsp:spPr>
        <a:xfrm>
          <a:off x="5484019" y="2639218"/>
          <a:ext cx="4524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996E6-3F7C-44D5-8BEA-D7840A6AAF14}">
      <dsp:nvSpPr>
        <dsp:cNvPr id="0" name=""/>
        <dsp:cNvSpPr/>
      </dsp:nvSpPr>
      <dsp:spPr>
        <a:xfrm rot="5400000">
          <a:off x="4327588" y="2870565"/>
          <a:ext cx="1385062" cy="92116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E58B-A247-4753-8AE4-793B374236B8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6C2D9-2E7B-44BE-89F5-DFB094CDA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96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513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3A56-B45B-4BC6-BCEC-5FCE66B6BFF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8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970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190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3A56-B45B-4BC6-BCEC-5FCE66B6BFF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44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11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89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057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58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830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71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82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3A56-B45B-4BC6-BCEC-5FCE66B6BFF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8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781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85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4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9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C2D9-2E7B-44BE-89F5-DFB094CDA6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18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3A56-B45B-4BC6-BCEC-5FCE66B6BF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80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43A56-B45B-4BC6-BCEC-5FCE66B6BF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3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_TMgf5Og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1101" y="1016000"/>
            <a:ext cx="9053512" cy="3761381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Promoting Positive Post-Pandemic Mental Health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Top Tips for Parents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204321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Fiona Brown</a:t>
            </a:r>
          </a:p>
          <a:p>
            <a:pPr algn="ctr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Midlothian Council Educational Psychology  Service 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8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1173636"/>
            <a:ext cx="8897565" cy="1264764"/>
          </a:xfrm>
        </p:spPr>
        <p:txBody>
          <a:bodyPr/>
          <a:lstStyle/>
          <a:p>
            <a:r>
              <a:rPr lang="en-GB" dirty="0" smtClean="0"/>
              <a:t>Individual Level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192055"/>
            <a:ext cx="8770571" cy="4409161"/>
          </a:xfrm>
        </p:spPr>
        <p:txBody>
          <a:bodyPr>
            <a:normAutofit fontScale="32500" lnSpcReduction="20000"/>
          </a:bodyPr>
          <a:lstStyle/>
          <a:p>
            <a:r>
              <a:rPr lang="en-GB" sz="5600" dirty="0" smtClean="0"/>
              <a:t>“controlled exposure” </a:t>
            </a:r>
            <a:endParaRPr lang="en-GB" sz="5600" dirty="0"/>
          </a:p>
          <a:p>
            <a:pPr lvl="1"/>
            <a:r>
              <a:rPr lang="en-GB" sz="5600" dirty="0" smtClean="0"/>
              <a:t>To risk </a:t>
            </a:r>
          </a:p>
          <a:p>
            <a:pPr lvl="1"/>
            <a:r>
              <a:rPr lang="en-GB" sz="5600" dirty="0" smtClean="0"/>
              <a:t>To challenge or unpleasant events </a:t>
            </a:r>
          </a:p>
          <a:p>
            <a:r>
              <a:rPr lang="en-GB" sz="5600" dirty="0" smtClean="0"/>
              <a:t>Give developmentally appropriate roles and responsibility</a:t>
            </a:r>
          </a:p>
          <a:p>
            <a:r>
              <a:rPr lang="en-GB" sz="5600" dirty="0" smtClean="0"/>
              <a:t>Teach problem solving skills </a:t>
            </a:r>
          </a:p>
          <a:p>
            <a:r>
              <a:rPr lang="en-GB" sz="5600" dirty="0" smtClean="0"/>
              <a:t>Develop emotional literacy </a:t>
            </a:r>
          </a:p>
          <a:p>
            <a:r>
              <a:rPr lang="en-GB" sz="5600" dirty="0" smtClean="0"/>
              <a:t>Teach interpersonal skills </a:t>
            </a:r>
          </a:p>
          <a:p>
            <a:pPr lvl="1"/>
            <a:r>
              <a:rPr lang="en-GB" sz="5600" dirty="0" smtClean="0"/>
              <a:t>Co-operative learning skills </a:t>
            </a:r>
          </a:p>
          <a:p>
            <a:pPr lvl="1"/>
            <a:r>
              <a:rPr lang="en-GB" sz="5600" dirty="0" smtClean="0"/>
              <a:t>Social skills </a:t>
            </a:r>
          </a:p>
          <a:p>
            <a:pPr lvl="1"/>
            <a:r>
              <a:rPr lang="en-GB" sz="5600" dirty="0" smtClean="0"/>
              <a:t>Conflict resolution skills  </a:t>
            </a:r>
          </a:p>
          <a:p>
            <a:r>
              <a:rPr lang="en-GB" sz="5600" dirty="0" smtClean="0"/>
              <a:t>Develop relaxation strategies </a:t>
            </a:r>
          </a:p>
          <a:p>
            <a:r>
              <a:rPr lang="en-GB" sz="5600" dirty="0" smtClean="0"/>
              <a:t>Celebrate </a:t>
            </a:r>
            <a:r>
              <a:rPr lang="en-GB" sz="5600" dirty="0"/>
              <a:t>achievement </a:t>
            </a:r>
          </a:p>
          <a:p>
            <a:endParaRPr lang="en-GB" sz="56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67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787400"/>
            <a:ext cx="8953500" cy="5384245"/>
          </a:xfrm>
        </p:spPr>
      </p:pic>
      <p:sp>
        <p:nvSpPr>
          <p:cNvPr id="5" name="Rectangle 4"/>
          <p:cNvSpPr/>
          <p:nvPr/>
        </p:nvSpPr>
        <p:spPr>
          <a:xfrm>
            <a:off x="4000500" y="4978400"/>
            <a:ext cx="59309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017000" y="4356100"/>
            <a:ext cx="2197100" cy="140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007100" y="1790700"/>
            <a:ext cx="482600" cy="965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0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787400"/>
            <a:ext cx="8953500" cy="5384245"/>
          </a:xfrm>
        </p:spPr>
      </p:pic>
      <p:sp>
        <p:nvSpPr>
          <p:cNvPr id="5" name="Rectangle 4"/>
          <p:cNvSpPr/>
          <p:nvPr/>
        </p:nvSpPr>
        <p:spPr>
          <a:xfrm>
            <a:off x="4000500" y="4978400"/>
            <a:ext cx="59309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017000" y="4356100"/>
            <a:ext cx="2197100" cy="140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urved Connector 9"/>
          <p:cNvCxnSpPr/>
          <p:nvPr/>
        </p:nvCxnSpPr>
        <p:spPr>
          <a:xfrm rot="16200000" flipH="1">
            <a:off x="5918200" y="2908300"/>
            <a:ext cx="1193800" cy="6096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0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787400"/>
            <a:ext cx="8953500" cy="5384245"/>
          </a:xfrm>
        </p:spPr>
      </p:pic>
      <p:sp>
        <p:nvSpPr>
          <p:cNvPr id="2" name="Rectangle 1"/>
          <p:cNvSpPr/>
          <p:nvPr/>
        </p:nvSpPr>
        <p:spPr>
          <a:xfrm>
            <a:off x="9105900" y="4368800"/>
            <a:ext cx="2057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44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6706" y="864295"/>
            <a:ext cx="8897565" cy="1264765"/>
          </a:xfrm>
        </p:spPr>
        <p:txBody>
          <a:bodyPr/>
          <a:lstStyle/>
          <a:p>
            <a:r>
              <a:rPr lang="en-GB" dirty="0" smtClean="0"/>
              <a:t>Foster independence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3261" y="2412249"/>
            <a:ext cx="4160520" cy="3657601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The more children bounce back on their own, the more they internalise the message that they are </a:t>
            </a:r>
            <a:r>
              <a:rPr lang="en-GB" sz="3200" dirty="0" smtClean="0"/>
              <a:t>capable</a:t>
            </a:r>
            <a:endParaRPr lang="en-GB" sz="3200" dirty="0"/>
          </a:p>
          <a:p>
            <a:endParaRPr lang="en-GB" dirty="0"/>
          </a:p>
        </p:txBody>
      </p:sp>
      <p:pic>
        <p:nvPicPr>
          <p:cNvPr id="6" name="Content Placeholder 5" descr="animals | the Change I Wish to Se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16" y="2129060"/>
            <a:ext cx="3156559" cy="3903131"/>
          </a:xfrm>
        </p:spPr>
      </p:pic>
    </p:spTree>
    <p:extLst>
      <p:ext uri="{BB962C8B-B14F-4D97-AF65-F5344CB8AC3E}">
        <p14:creationId xmlns:p14="http://schemas.microsoft.com/office/powerpoint/2010/main" val="32092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“Listen with an intensity that most people save for talking”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800" dirty="0" smtClean="0"/>
              <a:t>Lily Tomlin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2892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Active Listening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 smtClean="0"/>
              <a:t>Is Non-judgmental</a:t>
            </a:r>
            <a:endParaRPr lang="en-GB" dirty="0"/>
          </a:p>
          <a:p>
            <a:pPr lvl="0"/>
            <a:r>
              <a:rPr lang="en-GB" dirty="0"/>
              <a:t>Empathic</a:t>
            </a:r>
          </a:p>
          <a:p>
            <a:pPr lvl="0"/>
            <a:r>
              <a:rPr lang="en-GB" dirty="0"/>
              <a:t>Taking the time and adjusting pace of communication to match the speaker</a:t>
            </a:r>
          </a:p>
          <a:p>
            <a:pPr lvl="0"/>
            <a:r>
              <a:rPr lang="en-GB" dirty="0"/>
              <a:t>Validating emotions- allowing people to have their feelings regardless of what these are</a:t>
            </a:r>
          </a:p>
          <a:p>
            <a:pPr lvl="0"/>
            <a:r>
              <a:rPr lang="en-GB" dirty="0"/>
              <a:t>Summarising </a:t>
            </a:r>
          </a:p>
          <a:p>
            <a:pPr lvl="0"/>
            <a:r>
              <a:rPr lang="en-GB" dirty="0"/>
              <a:t>Checking back on understanding of the situation and the feelings that are generated</a:t>
            </a:r>
          </a:p>
          <a:p>
            <a:pPr lvl="0"/>
            <a:r>
              <a:rPr lang="en-GB" dirty="0"/>
              <a:t>Asking questions rather than providing ‘solutions’ or ‘interventions’</a:t>
            </a:r>
          </a:p>
          <a:p>
            <a:endParaRPr lang="en-GB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Is not</a:t>
            </a:r>
          </a:p>
          <a:p>
            <a:r>
              <a:rPr lang="en-GB" dirty="0" smtClean="0"/>
              <a:t>About the listener rather than the speaker</a:t>
            </a:r>
          </a:p>
          <a:p>
            <a:r>
              <a:rPr lang="en-GB" dirty="0" smtClean="0"/>
              <a:t>Giving advice</a:t>
            </a:r>
          </a:p>
          <a:p>
            <a:r>
              <a:rPr lang="en-GB" dirty="0" smtClean="0"/>
              <a:t>Passing judgment</a:t>
            </a:r>
          </a:p>
          <a:p>
            <a:r>
              <a:rPr lang="en-GB" dirty="0" smtClean="0"/>
              <a:t>Trying to fix difficult feelings/problems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037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 available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1" dirty="0"/>
              <a:t>“The quieter you become, the more you can hear</a:t>
            </a:r>
            <a:r>
              <a:rPr lang="en-GB" b="1" i="1" dirty="0" smtClean="0"/>
              <a:t>”    </a:t>
            </a:r>
            <a:r>
              <a:rPr lang="en-GB" sz="1600" b="1" dirty="0" smtClean="0"/>
              <a:t>Ram </a:t>
            </a:r>
            <a:r>
              <a:rPr lang="en-GB" sz="1600" b="1" dirty="0" err="1" smtClean="0"/>
              <a:t>Dass</a:t>
            </a:r>
            <a:endParaRPr lang="en-GB" dirty="0" smtClean="0"/>
          </a:p>
          <a:p>
            <a:r>
              <a:rPr lang="en-GB" dirty="0" smtClean="0"/>
              <a:t>Worries, things to talk about – thoughts come and go at any minute of any day  therefore when your child needs to talk might be at a different time to when you expected </a:t>
            </a:r>
          </a:p>
          <a:p>
            <a:r>
              <a:rPr lang="en-GB" dirty="0" smtClean="0"/>
              <a:t>Create space to talk and listen</a:t>
            </a:r>
          </a:p>
          <a:p>
            <a:pPr lvl="1"/>
            <a:r>
              <a:rPr lang="en-GB" dirty="0" smtClean="0"/>
              <a:t>Side by side activities – baking, playing, </a:t>
            </a:r>
            <a:r>
              <a:rPr lang="en-GB" dirty="0" err="1" smtClean="0"/>
              <a:t>lego</a:t>
            </a:r>
            <a:r>
              <a:rPr lang="en-GB" dirty="0" smtClean="0"/>
              <a:t>, craft</a:t>
            </a:r>
          </a:p>
          <a:p>
            <a:pPr lvl="1"/>
            <a:r>
              <a:rPr lang="en-GB" dirty="0" smtClean="0"/>
              <a:t>Car journey</a:t>
            </a:r>
          </a:p>
          <a:p>
            <a:pPr lvl="1"/>
            <a:r>
              <a:rPr lang="en-GB" dirty="0" smtClean="0"/>
              <a:t>Walks </a:t>
            </a:r>
          </a:p>
          <a:p>
            <a:pPr lvl="1"/>
            <a:r>
              <a:rPr lang="en-GB" dirty="0" smtClean="0"/>
              <a:t>Model – if you think something is on their mind, share something that’s on yours – model how to talk about it and how it feels to talk about it- e.g. the power in verbalising/articulating out loud, how helpful it can be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23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 to the non-verbal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Behaviours that may be a sign of hidden anxiety</a:t>
            </a:r>
          </a:p>
          <a:p>
            <a:pPr lvl="1"/>
            <a:r>
              <a:rPr lang="en-GB" sz="1800" dirty="0" smtClean="0"/>
              <a:t>Regression in self care skills </a:t>
            </a:r>
          </a:p>
          <a:p>
            <a:pPr lvl="1"/>
            <a:r>
              <a:rPr lang="en-GB" sz="1800" dirty="0" smtClean="0"/>
              <a:t>Bedwetting or daytime accidents</a:t>
            </a:r>
          </a:p>
          <a:p>
            <a:pPr lvl="1"/>
            <a:r>
              <a:rPr lang="en-GB" sz="1800" dirty="0" smtClean="0"/>
              <a:t>Tummy/head pains</a:t>
            </a:r>
          </a:p>
          <a:p>
            <a:pPr lvl="1"/>
            <a:r>
              <a:rPr lang="en-GB" sz="1800" dirty="0" smtClean="0"/>
              <a:t>Seeking reassurance </a:t>
            </a:r>
          </a:p>
          <a:p>
            <a:pPr lvl="1"/>
            <a:r>
              <a:rPr lang="en-GB" sz="1800" dirty="0" smtClean="0"/>
              <a:t>Overly routinized – sticking to same foods, clothes, </a:t>
            </a:r>
            <a:r>
              <a:rPr lang="en-GB" sz="1800" dirty="0" err="1" smtClean="0"/>
              <a:t>tv</a:t>
            </a:r>
            <a:r>
              <a:rPr lang="en-GB" sz="1800" dirty="0" smtClean="0"/>
              <a:t> shows </a:t>
            </a:r>
          </a:p>
          <a:p>
            <a:pPr lvl="1"/>
            <a:r>
              <a:rPr lang="en-GB" sz="1800" dirty="0" smtClean="0"/>
              <a:t>Seeking reassurance </a:t>
            </a:r>
          </a:p>
          <a:p>
            <a:pPr lvl="1"/>
            <a:r>
              <a:rPr lang="en-GB" sz="1800" dirty="0" smtClean="0"/>
              <a:t>Nightmares or disrupted sleep pattern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19711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things that help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Sleep </a:t>
            </a:r>
          </a:p>
          <a:p>
            <a:r>
              <a:rPr lang="en-GB" sz="2400" dirty="0" smtClean="0"/>
              <a:t>Coping strategies Connecting with others </a:t>
            </a:r>
          </a:p>
          <a:p>
            <a:r>
              <a:rPr lang="en-GB" sz="2400" dirty="0" smtClean="0"/>
              <a:t>Helping others </a:t>
            </a:r>
          </a:p>
          <a:p>
            <a:r>
              <a:rPr lang="en-GB" sz="2400" dirty="0" smtClean="0"/>
              <a:t>Exercise and good food </a:t>
            </a:r>
          </a:p>
        </p:txBody>
      </p:sp>
    </p:spTree>
    <p:extLst>
      <p:ext uri="{BB962C8B-B14F-4D97-AF65-F5344CB8AC3E}">
        <p14:creationId xmlns:p14="http://schemas.microsoft.com/office/powerpoint/2010/main" val="252771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3 Key Themes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Responding to the new normal</a:t>
            </a:r>
          </a:p>
          <a:p>
            <a:r>
              <a:rPr lang="en-GB" sz="2800" dirty="0" smtClean="0"/>
              <a:t>Building resilience </a:t>
            </a:r>
          </a:p>
          <a:p>
            <a:r>
              <a:rPr lang="en-GB" sz="2800" dirty="0" smtClean="0"/>
              <a:t>Listening to children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7671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tips for better sleep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Try to get up at the same time every day </a:t>
            </a:r>
          </a:p>
          <a:p>
            <a:r>
              <a:rPr lang="en-GB" dirty="0" smtClean="0"/>
              <a:t>Get outside as early as possible</a:t>
            </a:r>
          </a:p>
          <a:p>
            <a:r>
              <a:rPr lang="en-GB" dirty="0" smtClean="0"/>
              <a:t>Exercise every day</a:t>
            </a:r>
          </a:p>
          <a:p>
            <a:r>
              <a:rPr lang="en-GB" dirty="0"/>
              <a:t>Evening routine </a:t>
            </a:r>
          </a:p>
          <a:p>
            <a:pPr lvl="1"/>
            <a:r>
              <a:rPr lang="en-GB" dirty="0"/>
              <a:t>Avoid caffeine (coke, chocolate)</a:t>
            </a:r>
          </a:p>
          <a:p>
            <a:pPr lvl="1"/>
            <a:r>
              <a:rPr lang="en-GB" dirty="0"/>
              <a:t>No devices/screens for 1-1.5 hours before bed</a:t>
            </a:r>
          </a:p>
          <a:p>
            <a:pPr lvl="1"/>
            <a:r>
              <a:rPr lang="en-GB" dirty="0"/>
              <a:t>Low lights </a:t>
            </a:r>
          </a:p>
          <a:p>
            <a:pPr lvl="1"/>
            <a:r>
              <a:rPr lang="en-GB" dirty="0"/>
              <a:t>Debrief (if it helps)</a:t>
            </a:r>
          </a:p>
          <a:p>
            <a:r>
              <a:rPr lang="en-GB" dirty="0" smtClean="0"/>
              <a:t>Focus on rest, not sleep 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459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key to family wellbeing 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30172" y="1264555"/>
            <a:ext cx="4934428" cy="47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46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68" y="2353960"/>
            <a:ext cx="4266981" cy="1170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985" y="4563507"/>
            <a:ext cx="3476625" cy="1314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3000" y="485140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r</a:t>
            </a:r>
            <a:r>
              <a:rPr lang="en-GB" dirty="0" err="1" smtClean="0"/>
              <a:t>each.scot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968" y="1905000"/>
            <a:ext cx="2102661" cy="206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3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Returning to “normal” – how do we feel?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www.youtube.com/watch?v=sN_TMgf5Ogg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410" y="3022600"/>
            <a:ext cx="2181302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762" y="3036454"/>
            <a:ext cx="2032000" cy="27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3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children and young people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“Rusty” social skills</a:t>
            </a:r>
          </a:p>
          <a:p>
            <a:r>
              <a:rPr lang="en-GB" sz="2400" dirty="0" smtClean="0"/>
              <a:t>We’ve been in the same sea – but not the same boat </a:t>
            </a:r>
          </a:p>
          <a:p>
            <a:r>
              <a:rPr lang="en-GB" sz="2400" dirty="0" smtClean="0"/>
              <a:t>Different narratives around the pandemic/opening up  </a:t>
            </a:r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3782079"/>
            <a:ext cx="2770187" cy="22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2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I help my child?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727200"/>
            <a:ext cx="8911687" cy="36322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Normalise (don’t </a:t>
            </a:r>
            <a:r>
              <a:rPr lang="en-GB" sz="3200" dirty="0" err="1" smtClean="0"/>
              <a:t>pathologise</a:t>
            </a:r>
            <a:r>
              <a:rPr lang="en-GB" sz="3200" dirty="0" smtClean="0"/>
              <a:t>)</a:t>
            </a:r>
          </a:p>
          <a:p>
            <a:r>
              <a:rPr lang="en-GB" sz="3200" dirty="0" smtClean="0"/>
              <a:t>Take it slow </a:t>
            </a:r>
          </a:p>
          <a:p>
            <a:r>
              <a:rPr lang="en-GB" sz="3200" dirty="0" smtClean="0"/>
              <a:t>Build new routines </a:t>
            </a:r>
          </a:p>
          <a:p>
            <a:r>
              <a:rPr lang="en-GB" sz="3200" dirty="0" smtClean="0"/>
              <a:t>Help your child become resilient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6051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resilience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“</a:t>
            </a:r>
            <a:r>
              <a:rPr lang="en-GB" sz="2000" dirty="0"/>
              <a:t>hope and optimism in the face of adversity” </a:t>
            </a:r>
            <a:r>
              <a:rPr lang="en-GB" sz="1600" dirty="0"/>
              <a:t>Michael Rutter</a:t>
            </a:r>
            <a:endParaRPr lang="en-GB" sz="2000" dirty="0" smtClean="0"/>
          </a:p>
          <a:p>
            <a:r>
              <a:rPr lang="en-GB" sz="2000" dirty="0" smtClean="0"/>
              <a:t>Bouncing back</a:t>
            </a:r>
          </a:p>
          <a:p>
            <a:r>
              <a:rPr lang="en-GB" sz="2000" dirty="0" smtClean="0"/>
              <a:t>Developed through managed exposure to risk – learning how to cope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199" y="4214718"/>
            <a:ext cx="2568113" cy="19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Locus of Control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916946"/>
              </p:ext>
            </p:extLst>
          </p:nvPr>
        </p:nvGraphicFramePr>
        <p:xfrm>
          <a:off x="2044700" y="1498600"/>
          <a:ext cx="9459913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475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992613"/>
            <a:ext cx="8445501" cy="4616786"/>
          </a:xfrm>
        </p:spPr>
      </p:pic>
    </p:spTree>
    <p:extLst>
      <p:ext uri="{BB962C8B-B14F-4D97-AF65-F5344CB8AC3E}">
        <p14:creationId xmlns:p14="http://schemas.microsoft.com/office/powerpoint/2010/main" val="283841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14" y="483326"/>
            <a:ext cx="5332640" cy="3617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11" y="2590709"/>
            <a:ext cx="4420961" cy="39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6474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4800</TotalTime>
  <Words>551</Words>
  <Application>Microsoft Office PowerPoint</Application>
  <PresentationFormat>Widescreen</PresentationFormat>
  <Paragraphs>113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Wisp</vt:lpstr>
      <vt:lpstr>Promoting Positive Post-Pandemic Mental Health  Top Tips for Parents</vt:lpstr>
      <vt:lpstr>3 Key Themes  </vt:lpstr>
      <vt:lpstr>Returning to “normal” – how do we feel?</vt:lpstr>
      <vt:lpstr>Impact on children and young people </vt:lpstr>
      <vt:lpstr>How can I help my child? </vt:lpstr>
      <vt:lpstr>Developing resilience </vt:lpstr>
      <vt:lpstr>Locus of Control</vt:lpstr>
      <vt:lpstr>PowerPoint Presentation</vt:lpstr>
      <vt:lpstr>PowerPoint Presentation</vt:lpstr>
      <vt:lpstr>Individual Level </vt:lpstr>
      <vt:lpstr>PowerPoint Presentation</vt:lpstr>
      <vt:lpstr>PowerPoint Presentation</vt:lpstr>
      <vt:lpstr>PowerPoint Presentation</vt:lpstr>
      <vt:lpstr>Foster independence </vt:lpstr>
      <vt:lpstr>“Listen with an intensity that most people save for talking”</vt:lpstr>
      <vt:lpstr>Active Listening </vt:lpstr>
      <vt:lpstr>Be available </vt:lpstr>
      <vt:lpstr>Listen to the non-verbal</vt:lpstr>
      <vt:lpstr>Other things that help </vt:lpstr>
      <vt:lpstr>Top tips for better sleep </vt:lpstr>
      <vt:lpstr>The key to family wellbeing </vt:lpstr>
      <vt:lpstr>Resources </vt:lpstr>
    </vt:vector>
  </TitlesOfParts>
  <Company>Midlothian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your child’s mental health – top tips</dc:title>
  <dc:creator>Fiona Brown</dc:creator>
  <cp:lastModifiedBy>Fiona Brown</cp:lastModifiedBy>
  <cp:revision>43</cp:revision>
  <dcterms:created xsi:type="dcterms:W3CDTF">2021-04-20T08:22:38Z</dcterms:created>
  <dcterms:modified xsi:type="dcterms:W3CDTF">2021-04-29T10:21:35Z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-1294586814</vt:i4>
  </property>
  <property fmtid="{D5CDD505-2E9C-101B-9397-08002B2CF9AE}" pid="3" name="_NewReviewCycle">
    <vt:lpwstr/>
  </property>
  <property fmtid="{D5CDD505-2E9C-101B-9397-08002B2CF9AE}" pid="4" name="_EmailSubject">
    <vt:lpwstr>presentation and handouts for this evening</vt:lpwstr>
  </property>
  <property fmtid="{D5CDD505-2E9C-101B-9397-08002B2CF9AE}" pid="5" name="_AuthorEmail">
    <vt:lpwstr>Fiona.Brown@midlothian.gov.uk</vt:lpwstr>
  </property>
  <property fmtid="{D5CDD505-2E9C-101B-9397-08002B2CF9AE}" pid="6" name="_AuthorEmailDisplayName">
    <vt:lpwstr>Fiona Brown</vt:lpwstr>
  </property>
</Properties>
</file>