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20" d="100"/>
          <a:sy n="120" d="100"/>
        </p:scale>
        <p:origin x="120"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190AC4-420C-47EA-A200-BC9B9D11C54F}"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30714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190AC4-420C-47EA-A200-BC9B9D11C54F}"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247050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190AC4-420C-47EA-A200-BC9B9D11C54F}"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406848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190AC4-420C-47EA-A200-BC9B9D11C54F}"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3498182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0190AC4-420C-47EA-A200-BC9B9D11C54F}" type="datetimeFigureOut">
              <a:rPr lang="en-GB" smtClean="0"/>
              <a:t>18/12/2018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320240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190AC4-420C-47EA-A200-BC9B9D11C54F}"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963978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190AC4-420C-47EA-A200-BC9B9D11C54F}" type="datetimeFigureOut">
              <a:rPr lang="en-GB" smtClean="0"/>
              <a:t>18/12/2018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266047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190AC4-420C-47EA-A200-BC9B9D11C54F}" type="datetimeFigureOut">
              <a:rPr lang="en-GB" smtClean="0"/>
              <a:t>18/12/2018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3454065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90AC4-420C-47EA-A200-BC9B9D11C54F}" type="datetimeFigureOut">
              <a:rPr lang="en-GB" smtClean="0"/>
              <a:t>18/12/2018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250153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190AC4-420C-47EA-A200-BC9B9D11C54F}"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3783858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190AC4-420C-47EA-A200-BC9B9D11C54F}" type="datetimeFigureOut">
              <a:rPr lang="en-GB" smtClean="0"/>
              <a:t>18/12/2018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0A19B4-8BC7-4DBF-A5B0-A0BB72D3C21A}" type="slidenum">
              <a:rPr lang="en-GB" smtClean="0"/>
              <a:t>‹#›</a:t>
            </a:fld>
            <a:endParaRPr lang="en-GB"/>
          </a:p>
        </p:txBody>
      </p:sp>
    </p:spTree>
    <p:extLst>
      <p:ext uri="{BB962C8B-B14F-4D97-AF65-F5344CB8AC3E}">
        <p14:creationId xmlns:p14="http://schemas.microsoft.com/office/powerpoint/2010/main" val="3224896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90AC4-420C-47EA-A200-BC9B9D11C54F}" type="datetimeFigureOut">
              <a:rPr lang="en-GB" smtClean="0"/>
              <a:t>18/12/2018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A19B4-8BC7-4DBF-A5B0-A0BB72D3C21A}" type="slidenum">
              <a:rPr lang="en-GB" smtClean="0"/>
              <a:t>‹#›</a:t>
            </a:fld>
            <a:endParaRPr lang="en-GB"/>
          </a:p>
        </p:txBody>
      </p:sp>
    </p:spTree>
    <p:extLst>
      <p:ext uri="{BB962C8B-B14F-4D97-AF65-F5344CB8AC3E}">
        <p14:creationId xmlns:p14="http://schemas.microsoft.com/office/powerpoint/2010/main" val="690939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8764" y="0"/>
            <a:ext cx="1880958" cy="1660595"/>
          </a:xfrm>
          <a:prstGeom prst="rect">
            <a:avLst/>
          </a:prstGeom>
        </p:spPr>
      </p:pic>
      <p:sp>
        <p:nvSpPr>
          <p:cNvPr id="2" name="Title 1"/>
          <p:cNvSpPr>
            <a:spLocks noGrp="1"/>
          </p:cNvSpPr>
          <p:nvPr>
            <p:ph type="ctrTitle"/>
          </p:nvPr>
        </p:nvSpPr>
        <p:spPr>
          <a:xfrm>
            <a:off x="246489" y="279525"/>
            <a:ext cx="6679097" cy="762096"/>
          </a:xfrm>
        </p:spPr>
        <p:txBody>
          <a:bodyPr>
            <a:normAutofit fontScale="90000"/>
          </a:bodyPr>
          <a:lstStyle/>
          <a:p>
            <a:r>
              <a:rPr lang="en-GB" dirty="0">
                <a:latin typeface="MV Boli" panose="02000500030200090000" pitchFamily="2" charset="0"/>
                <a:cs typeface="MV Boli" panose="02000500030200090000" pitchFamily="2" charset="0"/>
              </a:rPr>
              <a:t>Prioritise your time</a:t>
            </a:r>
            <a:endParaRPr lang="en-GB" sz="3600" dirty="0">
              <a:latin typeface="MV Boli" panose="02000500030200090000" pitchFamily="2" charset="0"/>
              <a:cs typeface="MV Boli" panose="02000500030200090000" pitchFamily="2" charset="0"/>
            </a:endParaRPr>
          </a:p>
        </p:txBody>
      </p:sp>
      <p:sp>
        <p:nvSpPr>
          <p:cNvPr id="3" name="Subtitle 2"/>
          <p:cNvSpPr>
            <a:spLocks noGrp="1"/>
          </p:cNvSpPr>
          <p:nvPr>
            <p:ph type="subTitle" idx="1"/>
          </p:nvPr>
        </p:nvSpPr>
        <p:spPr>
          <a:xfrm>
            <a:off x="794352" y="1644693"/>
            <a:ext cx="6464412" cy="5816379"/>
          </a:xfrm>
        </p:spPr>
        <p:txBody>
          <a:bodyPr>
            <a:normAutofit/>
          </a:bodyPr>
          <a:lstStyle/>
          <a:p>
            <a:pPr algn="l"/>
            <a:r>
              <a:rPr lang="en-GB" dirty="0" smtClean="0">
                <a:latin typeface="MV Boli" panose="02000500030200090000" pitchFamily="2" charset="0"/>
                <a:cs typeface="MV Boli" panose="02000500030200090000" pitchFamily="2" charset="0"/>
              </a:rPr>
              <a:t>If </a:t>
            </a:r>
            <a:r>
              <a:rPr lang="en-GB" dirty="0">
                <a:latin typeface="MV Boli" panose="02000500030200090000" pitchFamily="2" charset="0"/>
                <a:cs typeface="MV Boli" panose="02000500030200090000" pitchFamily="2" charset="0"/>
              </a:rPr>
              <a:t>you've got more than one exam to tackle, </a:t>
            </a:r>
            <a:r>
              <a:rPr lang="en-GB" b="1" dirty="0">
                <a:latin typeface="MV Boli" panose="02000500030200090000" pitchFamily="2" charset="0"/>
                <a:cs typeface="MV Boli" panose="02000500030200090000" pitchFamily="2" charset="0"/>
              </a:rPr>
              <a:t>draw out a simple diagram</a:t>
            </a:r>
            <a:r>
              <a:rPr lang="en-GB" dirty="0">
                <a:latin typeface="MV Boli" panose="02000500030200090000" pitchFamily="2" charset="0"/>
                <a:cs typeface="MV Boli" panose="02000500030200090000" pitchFamily="2" charset="0"/>
              </a:rPr>
              <a:t> with dates of each exam and how many topics need covered for each. This will give you a clear idea of how much time you need to dedicate to each exam topic and when you need to get started on your revision, so there won't be any nasty surprises.</a:t>
            </a:r>
          </a:p>
          <a:p>
            <a:pPr algn="l"/>
            <a:r>
              <a:rPr lang="en-GB" dirty="0">
                <a:latin typeface="MV Boli" panose="02000500030200090000" pitchFamily="2" charset="0"/>
                <a:cs typeface="MV Boli" panose="02000500030200090000" pitchFamily="2" charset="0"/>
              </a:rPr>
              <a:t>As you progress through your revision, tick off the topics that you've completed – this will give you a small sense of achievement, knowing that you've finished something and are making your way to the finish line.</a:t>
            </a:r>
          </a:p>
          <a:p>
            <a:endParaRPr lang="en-GB"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b="20232"/>
          <a:stretch/>
        </p:blipFill>
        <p:spPr>
          <a:xfrm>
            <a:off x="9325679" y="381663"/>
            <a:ext cx="2743200" cy="5844208"/>
          </a:xfrm>
          <a:prstGeom prst="rect">
            <a:avLst/>
          </a:prstGeom>
        </p:spPr>
      </p:pic>
    </p:spTree>
    <p:extLst>
      <p:ext uri="{BB962C8B-B14F-4D97-AF65-F5344CB8AC3E}">
        <p14:creationId xmlns:p14="http://schemas.microsoft.com/office/powerpoint/2010/main" val="1003406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609" y="365125"/>
            <a:ext cx="4107511" cy="1050207"/>
          </a:xfrm>
        </p:spPr>
        <p:txBody>
          <a:bodyPr/>
          <a:lstStyle/>
          <a:p>
            <a:r>
              <a:rPr lang="en-GB" b="1" dirty="0" smtClean="0">
                <a:latin typeface="MV Boli" panose="02000500030200090000" pitchFamily="2" charset="0"/>
                <a:cs typeface="MV Boli" panose="02000500030200090000" pitchFamily="2" charset="0"/>
              </a:rPr>
              <a:t>Avoid Caffeine</a:t>
            </a:r>
            <a:endParaRPr lang="en-GB"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186193" y="1921041"/>
            <a:ext cx="6731442" cy="4351338"/>
          </a:xfrm>
        </p:spPr>
        <p:txBody>
          <a:bodyPr>
            <a:normAutofit lnSpcReduction="10000"/>
          </a:bodyPr>
          <a:lstStyle/>
          <a:p>
            <a:pPr marL="0" indent="0">
              <a:buNone/>
            </a:pPr>
            <a:r>
              <a:rPr lang="en-GB" dirty="0" smtClean="0">
                <a:latin typeface="MV Boli" panose="02000500030200090000" pitchFamily="2" charset="0"/>
                <a:cs typeface="MV Boli" panose="02000500030200090000" pitchFamily="2" charset="0"/>
              </a:rPr>
              <a:t>Caffeine </a:t>
            </a:r>
            <a:r>
              <a:rPr lang="en-GB" dirty="0">
                <a:latin typeface="MV Boli" panose="02000500030200090000" pitchFamily="2" charset="0"/>
                <a:cs typeface="MV Boli" panose="02000500030200090000" pitchFamily="2" charset="0"/>
              </a:rPr>
              <a:t>is a stimulating substance which has a number of physiological effects on the body, including a slight increase in blood pressure and pulse. It has been proven to worsen symptoms of panic and anxiety, and it can interfere with sleep which in turn will make you more irritable and unfocused. No caffeine after 4 or 5pm is a good rule to follow. Remember that chocolate also contains a small amount of caffeine.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67852" y="158073"/>
            <a:ext cx="2285461" cy="228546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0515" y="2926245"/>
            <a:ext cx="4981341" cy="3275773"/>
          </a:xfrm>
          <a:prstGeom prst="rect">
            <a:avLst/>
          </a:prstGeom>
        </p:spPr>
      </p:pic>
    </p:spTree>
    <p:extLst>
      <p:ext uri="{BB962C8B-B14F-4D97-AF65-F5344CB8AC3E}">
        <p14:creationId xmlns:p14="http://schemas.microsoft.com/office/powerpoint/2010/main" val="387452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MV Boli" panose="02000500030200090000" pitchFamily="2" charset="0"/>
                <a:cs typeface="MV Boli" panose="02000500030200090000" pitchFamily="2" charset="0"/>
              </a:rPr>
              <a:t>Exercise</a:t>
            </a:r>
            <a:endParaRPr lang="en-GB" dirty="0">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345219" y="1690689"/>
            <a:ext cx="8592047" cy="4908894"/>
          </a:xfrm>
        </p:spPr>
        <p:txBody>
          <a:bodyPr>
            <a:normAutofit fontScale="92500" lnSpcReduction="20000"/>
          </a:bodyPr>
          <a:lstStyle/>
          <a:p>
            <a:pPr marL="0" indent="0">
              <a:buNone/>
            </a:pPr>
            <a:r>
              <a:rPr lang="en-GB" dirty="0" smtClean="0">
                <a:latin typeface="MV Boli" panose="02000500030200090000" pitchFamily="2" charset="0"/>
                <a:cs typeface="MV Boli" panose="02000500030200090000" pitchFamily="2" charset="0"/>
              </a:rPr>
              <a:t>Yeah, we know, you're exhausted. Sometimes the idea of exercising during times of high stress feels like the last thing you want to do, but we guarantee </a:t>
            </a:r>
            <a:r>
              <a:rPr lang="en-GB" b="1" dirty="0" smtClean="0">
                <a:latin typeface="MV Boli" panose="02000500030200090000" pitchFamily="2" charset="0"/>
                <a:cs typeface="MV Boli" panose="02000500030200090000" pitchFamily="2" charset="0"/>
              </a:rPr>
              <a:t>you will feel better afterwards</a:t>
            </a:r>
            <a:r>
              <a:rPr lang="en-GB" dirty="0" smtClean="0">
                <a:latin typeface="MV Boli" panose="02000500030200090000" pitchFamily="2" charset="0"/>
                <a:cs typeface="MV Boli" panose="02000500030200090000" pitchFamily="2" charset="0"/>
              </a:rPr>
              <a:t> (and could even have a bit more energy to do an hour more revision afterwards if you're feeling up to it).</a:t>
            </a:r>
          </a:p>
          <a:p>
            <a:pPr marL="0" indent="0">
              <a:buNone/>
            </a:pPr>
            <a:r>
              <a:rPr lang="en-GB" dirty="0" smtClean="0">
                <a:latin typeface="MV Boli" panose="02000500030200090000" pitchFamily="2" charset="0"/>
                <a:cs typeface="MV Boli" panose="02000500030200090000" pitchFamily="2" charset="0"/>
              </a:rPr>
              <a:t>Exercise gets your blood flowing and your heart pumping – the result being that you sort of 'wake up on the inside'. As a result, once you stop, you're much more alert then you were before.</a:t>
            </a:r>
          </a:p>
          <a:p>
            <a:pPr marL="0" indent="0">
              <a:buNone/>
            </a:pPr>
            <a:r>
              <a:rPr lang="en-GB" dirty="0" smtClean="0">
                <a:latin typeface="MV Boli" panose="02000500030200090000" pitchFamily="2" charset="0"/>
                <a:cs typeface="MV Boli" panose="02000500030200090000" pitchFamily="2" charset="0"/>
              </a:rPr>
              <a:t>Give yourself that push to get out for a run, go to the gym or just do a short work out in your bedroom. Exercise is a proven stress buster as it fills your brain with endorphins, which are basically happy hormones.</a:t>
            </a:r>
          </a:p>
          <a:p>
            <a:pPr marL="0" indent="0">
              <a:buNone/>
            </a:pPr>
            <a:endParaRPr lang="en-GB" dirty="0">
              <a:latin typeface="MV Boli" panose="02000500030200090000" pitchFamily="2" charset="0"/>
              <a:cs typeface="MV Boli" panose="0200050003020009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266" y="3164619"/>
            <a:ext cx="3188473" cy="329979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26881" y="277660"/>
            <a:ext cx="2266784" cy="1597015"/>
          </a:xfrm>
          <a:prstGeom prst="rect">
            <a:avLst/>
          </a:prstGeom>
        </p:spPr>
      </p:pic>
    </p:spTree>
    <p:extLst>
      <p:ext uri="{BB962C8B-B14F-4D97-AF65-F5344CB8AC3E}">
        <p14:creationId xmlns:p14="http://schemas.microsoft.com/office/powerpoint/2010/main" val="3855018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 y="285612"/>
            <a:ext cx="2843254" cy="779863"/>
          </a:xfrm>
        </p:spPr>
        <p:txBody>
          <a:bodyPr/>
          <a:lstStyle/>
          <a:p>
            <a:r>
              <a:rPr lang="en-GB" dirty="0" smtClean="0"/>
              <a:t> </a:t>
            </a:r>
            <a:r>
              <a:rPr lang="en-GB" dirty="0" smtClean="0">
                <a:latin typeface="MV Boli" panose="02000500030200090000" pitchFamily="2" charset="0"/>
                <a:cs typeface="MV Boli" panose="02000500030200090000" pitchFamily="2" charset="0"/>
              </a:rPr>
              <a:t>Eat </a:t>
            </a:r>
            <a:r>
              <a:rPr lang="en-GB" dirty="0">
                <a:latin typeface="MV Boli" panose="02000500030200090000" pitchFamily="2" charset="0"/>
                <a:cs typeface="MV Boli" panose="02000500030200090000" pitchFamily="2" charset="0"/>
              </a:rPr>
              <a:t>well</a:t>
            </a:r>
          </a:p>
        </p:txBody>
      </p:sp>
      <p:sp>
        <p:nvSpPr>
          <p:cNvPr id="3" name="Content Placeholder 2"/>
          <p:cNvSpPr>
            <a:spLocks noGrp="1"/>
          </p:cNvSpPr>
          <p:nvPr>
            <p:ph idx="1"/>
          </p:nvPr>
        </p:nvSpPr>
        <p:spPr>
          <a:xfrm>
            <a:off x="361121" y="1359673"/>
            <a:ext cx="7144910" cy="5398936"/>
          </a:xfrm>
        </p:spPr>
        <p:txBody>
          <a:bodyPr>
            <a:normAutofit/>
          </a:bodyPr>
          <a:lstStyle/>
          <a:p>
            <a:pPr marL="0" indent="0">
              <a:buNone/>
            </a:pPr>
            <a:r>
              <a:rPr lang="en-GB" dirty="0" smtClean="0">
                <a:latin typeface="MV Boli" panose="02000500030200090000" pitchFamily="2" charset="0"/>
                <a:cs typeface="MV Boli" panose="02000500030200090000" pitchFamily="2" charset="0"/>
              </a:rPr>
              <a:t>Eating </a:t>
            </a:r>
            <a:r>
              <a:rPr lang="en-GB" dirty="0">
                <a:latin typeface="MV Boli" panose="02000500030200090000" pitchFamily="2" charset="0"/>
                <a:cs typeface="MV Boli" panose="02000500030200090000" pitchFamily="2" charset="0"/>
              </a:rPr>
              <a:t>the right foods during stressful times is also absolutely crucial for </a:t>
            </a:r>
            <a:r>
              <a:rPr lang="en-GB" b="1" dirty="0">
                <a:latin typeface="MV Boli" panose="02000500030200090000" pitchFamily="2" charset="0"/>
                <a:cs typeface="MV Boli" panose="02000500030200090000" pitchFamily="2" charset="0"/>
              </a:rPr>
              <a:t>mental </a:t>
            </a:r>
            <a:r>
              <a:rPr lang="en-GB" b="1" dirty="0" smtClean="0">
                <a:latin typeface="MV Boli" panose="02000500030200090000" pitchFamily="2" charset="0"/>
                <a:cs typeface="MV Boli" panose="02000500030200090000" pitchFamily="2" charset="0"/>
              </a:rPr>
              <a:t>health</a:t>
            </a:r>
            <a:r>
              <a:rPr lang="en-GB" dirty="0" smtClean="0">
                <a:latin typeface="MV Boli" panose="02000500030200090000" pitchFamily="2" charset="0"/>
                <a:cs typeface="MV Boli" panose="02000500030200090000" pitchFamily="2" charset="0"/>
              </a:rPr>
              <a:t> </a:t>
            </a:r>
            <a:r>
              <a:rPr lang="en-GB" dirty="0">
                <a:latin typeface="MV Boli" panose="02000500030200090000" pitchFamily="2" charset="0"/>
                <a:cs typeface="MV Boli" panose="02000500030200090000" pitchFamily="2" charset="0"/>
              </a:rPr>
              <a:t>– </a:t>
            </a:r>
            <a:r>
              <a:rPr lang="en-GB" dirty="0" smtClean="0">
                <a:latin typeface="MV Boli" panose="02000500030200090000" pitchFamily="2" charset="0"/>
                <a:cs typeface="MV Boli" panose="02000500030200090000" pitchFamily="2" charset="0"/>
              </a:rPr>
              <a:t>eating the right foods  can not only reduce </a:t>
            </a:r>
            <a:r>
              <a:rPr lang="en-GB" dirty="0">
                <a:latin typeface="MV Boli" panose="02000500030200090000" pitchFamily="2" charset="0"/>
                <a:cs typeface="MV Boli" panose="02000500030200090000" pitchFamily="2" charset="0"/>
              </a:rPr>
              <a:t>stress, but they also increase brain </a:t>
            </a:r>
            <a:r>
              <a:rPr lang="en-GB" dirty="0" smtClean="0">
                <a:latin typeface="MV Boli" panose="02000500030200090000" pitchFamily="2" charset="0"/>
                <a:cs typeface="MV Boli" panose="02000500030200090000" pitchFamily="2" charset="0"/>
              </a:rPr>
              <a:t>power!</a:t>
            </a:r>
            <a:endParaRPr lang="en-GB" b="1" dirty="0">
              <a:latin typeface="MV Boli" panose="02000500030200090000" pitchFamily="2" charset="0"/>
              <a:cs typeface="MV Boli" panose="02000500030200090000" pitchFamily="2" charset="0"/>
            </a:endParaRPr>
          </a:p>
          <a:p>
            <a:pPr marL="0" indent="0">
              <a:buNone/>
            </a:pPr>
            <a:r>
              <a:rPr lang="en-GB" dirty="0" smtClean="0">
                <a:latin typeface="MV Boli" panose="02000500030200090000" pitchFamily="2" charset="0"/>
                <a:cs typeface="MV Boli" panose="02000500030200090000" pitchFamily="2" charset="0"/>
              </a:rPr>
              <a:t>Treat </a:t>
            </a:r>
            <a:r>
              <a:rPr lang="en-GB" dirty="0">
                <a:latin typeface="MV Boli" panose="02000500030200090000" pitchFamily="2" charset="0"/>
                <a:cs typeface="MV Boli" panose="02000500030200090000" pitchFamily="2" charset="0"/>
              </a:rPr>
              <a:t>your body like a temple and fuel that brain. It’s mostly true that you are what you eat. Have plenty of fresh fruit, vegetables on a daily basis and make sure you have a good breakfast every day. No one can think properly if they’re running off sweets and coffee.</a:t>
            </a:r>
          </a:p>
          <a:p>
            <a:endParaRPr lang="en-GB" dirty="0">
              <a:latin typeface="MV Boli" panose="02000500030200090000" pitchFamily="2" charset="0"/>
              <a:cs typeface="MV Boli" panose="0200050003020009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6393" y="63611"/>
            <a:ext cx="4150076" cy="6694998"/>
          </a:xfrm>
          <a:prstGeom prst="rect">
            <a:avLst/>
          </a:prstGeom>
        </p:spPr>
      </p:pic>
    </p:spTree>
    <p:extLst>
      <p:ext uri="{BB962C8B-B14F-4D97-AF65-F5344CB8AC3E}">
        <p14:creationId xmlns:p14="http://schemas.microsoft.com/office/powerpoint/2010/main" val="3620014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365" y="237904"/>
            <a:ext cx="5053717" cy="1050207"/>
          </a:xfrm>
        </p:spPr>
        <p:txBody>
          <a:bodyPr/>
          <a:lstStyle/>
          <a:p>
            <a:r>
              <a:rPr lang="en-GB" dirty="0">
                <a:latin typeface="MV Boli" panose="02000500030200090000" pitchFamily="2" charset="0"/>
                <a:cs typeface="MV Boli" panose="02000500030200090000" pitchFamily="2" charset="0"/>
              </a:rPr>
              <a:t>Avoid social media</a:t>
            </a:r>
          </a:p>
        </p:txBody>
      </p:sp>
      <p:sp>
        <p:nvSpPr>
          <p:cNvPr id="3" name="Content Placeholder 2"/>
          <p:cNvSpPr>
            <a:spLocks noGrp="1"/>
          </p:cNvSpPr>
          <p:nvPr>
            <p:ph idx="1"/>
          </p:nvPr>
        </p:nvSpPr>
        <p:spPr>
          <a:xfrm>
            <a:off x="202096" y="1288110"/>
            <a:ext cx="7812819" cy="5247862"/>
          </a:xfrm>
        </p:spPr>
        <p:txBody>
          <a:bodyPr>
            <a:normAutofit fontScale="92500" lnSpcReduction="10000"/>
          </a:bodyPr>
          <a:lstStyle/>
          <a:p>
            <a:pPr marL="0" indent="0">
              <a:buNone/>
            </a:pPr>
            <a:r>
              <a:rPr lang="en-GB" dirty="0">
                <a:latin typeface="MV Boli" panose="02000500030200090000" pitchFamily="2" charset="0"/>
                <a:cs typeface="MV Boli" panose="02000500030200090000" pitchFamily="2" charset="0"/>
              </a:rPr>
              <a:t>This will be a tough one for many students, but if you can bear to part with your beloved Instagram for a few days, it'll do wonders for your stress levels.</a:t>
            </a:r>
          </a:p>
          <a:p>
            <a:pPr marL="0" indent="0">
              <a:buNone/>
            </a:pPr>
            <a:r>
              <a:rPr lang="en-GB" dirty="0">
                <a:latin typeface="MV Boli" panose="02000500030200090000" pitchFamily="2" charset="0"/>
                <a:cs typeface="MV Boli" panose="02000500030200090000" pitchFamily="2" charset="0"/>
              </a:rPr>
              <a:t>Checking your Facebook during revision period is the worst type of procrastination possible, as we all know how quickly the time disappears when you're snooping on your news feed.</a:t>
            </a:r>
          </a:p>
          <a:p>
            <a:pPr marL="0" indent="0">
              <a:buNone/>
            </a:pPr>
            <a:r>
              <a:rPr lang="en-GB" dirty="0">
                <a:latin typeface="MV Boli" panose="02000500030200090000" pitchFamily="2" charset="0"/>
                <a:cs typeface="MV Boli" panose="02000500030200090000" pitchFamily="2" charset="0"/>
              </a:rPr>
              <a:t>In addition to this, many of your friends will be in the same boat, so are likely to be talking a lot about how much they're studying (or not studying). This is likely to stress you out even more, or at least influence how much time you're spending revising.</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5016" y="1288110"/>
            <a:ext cx="3545618" cy="3545618"/>
          </a:xfrm>
          <a:prstGeom prst="rect">
            <a:avLst/>
          </a:prstGeom>
        </p:spPr>
      </p:pic>
    </p:spTree>
    <p:extLst>
      <p:ext uri="{BB962C8B-B14F-4D97-AF65-F5344CB8AC3E}">
        <p14:creationId xmlns:p14="http://schemas.microsoft.com/office/powerpoint/2010/main" val="209930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513" y="285613"/>
            <a:ext cx="5896554" cy="938888"/>
          </a:xfrm>
        </p:spPr>
        <p:txBody>
          <a:bodyPr/>
          <a:lstStyle/>
          <a:p>
            <a:r>
              <a:rPr lang="en-GB" dirty="0">
                <a:latin typeface="MV Boli" panose="02000500030200090000" pitchFamily="2" charset="0"/>
                <a:cs typeface="MV Boli" panose="02000500030200090000" pitchFamily="2" charset="0"/>
              </a:rPr>
              <a:t>Give yourself a break</a:t>
            </a:r>
          </a:p>
        </p:txBody>
      </p:sp>
      <p:sp>
        <p:nvSpPr>
          <p:cNvPr id="3" name="Content Placeholder 2"/>
          <p:cNvSpPr>
            <a:spLocks noGrp="1"/>
          </p:cNvSpPr>
          <p:nvPr>
            <p:ph idx="1"/>
          </p:nvPr>
        </p:nvSpPr>
        <p:spPr>
          <a:xfrm>
            <a:off x="297513" y="1380352"/>
            <a:ext cx="6755296" cy="4829617"/>
          </a:xfrm>
        </p:spPr>
        <p:txBody>
          <a:bodyPr>
            <a:normAutofit lnSpcReduction="10000"/>
          </a:bodyPr>
          <a:lstStyle/>
          <a:p>
            <a:pPr marL="0" indent="0">
              <a:buNone/>
            </a:pPr>
            <a:r>
              <a:rPr lang="en-GB" dirty="0">
                <a:latin typeface="MV Boli" panose="02000500030200090000" pitchFamily="2" charset="0"/>
                <a:cs typeface="MV Boli" panose="02000500030200090000" pitchFamily="2" charset="0"/>
              </a:rPr>
              <a:t>This is perhaps easier said than done, but try not to give yourself such a hard time. You're doing your best and that's the best you can do!</a:t>
            </a:r>
          </a:p>
          <a:p>
            <a:pPr marL="0" indent="0">
              <a:buNone/>
            </a:pPr>
            <a:r>
              <a:rPr lang="en-GB" dirty="0">
                <a:latin typeface="MV Boli" panose="02000500030200090000" pitchFamily="2" charset="0"/>
                <a:cs typeface="MV Boli" panose="02000500030200090000" pitchFamily="2" charset="0"/>
              </a:rPr>
              <a:t>Putting yourself under a lot of pressure will only have a negative effect, and as much of a cliché as this is, </a:t>
            </a:r>
            <a:r>
              <a:rPr lang="en-GB" b="1" dirty="0">
                <a:latin typeface="MV Boli" panose="02000500030200090000" pitchFamily="2" charset="0"/>
                <a:cs typeface="MV Boli" panose="02000500030200090000" pitchFamily="2" charset="0"/>
              </a:rPr>
              <a:t>worrying really doesn't solve anything.</a:t>
            </a:r>
            <a:endParaRPr lang="en-GB" dirty="0">
              <a:latin typeface="MV Boli" panose="02000500030200090000" pitchFamily="2" charset="0"/>
              <a:cs typeface="MV Boli" panose="02000500030200090000" pitchFamily="2" charset="0"/>
            </a:endParaRPr>
          </a:p>
          <a:p>
            <a:pPr marL="0" indent="0">
              <a:buNone/>
            </a:pPr>
            <a:r>
              <a:rPr lang="en-GB" dirty="0">
                <a:latin typeface="MV Boli" panose="02000500030200090000" pitchFamily="2" charset="0"/>
                <a:cs typeface="MV Boli" panose="02000500030200090000" pitchFamily="2" charset="0"/>
              </a:rPr>
              <a:t>Being good to yourself during periods of high stress is likely to give you a bit more motivation to work </a:t>
            </a:r>
            <a:r>
              <a:rPr lang="en-GB" dirty="0" smtClean="0">
                <a:latin typeface="MV Boli" panose="02000500030200090000" pitchFamily="2" charset="0"/>
                <a:cs typeface="MV Boli" panose="02000500030200090000" pitchFamily="2" charset="0"/>
              </a:rPr>
              <a:t>harder.</a:t>
            </a:r>
            <a:endParaRPr lang="en-GB" dirty="0">
              <a:latin typeface="MV Boli" panose="02000500030200090000" pitchFamily="2" charset="0"/>
              <a:cs typeface="MV Boli" panose="0200050003020009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273" y="683811"/>
            <a:ext cx="4313582" cy="5176299"/>
          </a:xfrm>
          <a:prstGeom prst="rect">
            <a:avLst/>
          </a:prstGeom>
        </p:spPr>
      </p:pic>
    </p:spTree>
    <p:extLst>
      <p:ext uri="{BB962C8B-B14F-4D97-AF65-F5344CB8AC3E}">
        <p14:creationId xmlns:p14="http://schemas.microsoft.com/office/powerpoint/2010/main" val="137049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1228" y="62975"/>
            <a:ext cx="6554526" cy="6423435"/>
          </a:xfrm>
          <a:prstGeom prst="rect">
            <a:avLst/>
          </a:prstGeom>
        </p:spPr>
      </p:pic>
      <p:sp>
        <p:nvSpPr>
          <p:cNvPr id="2" name="Title 1"/>
          <p:cNvSpPr>
            <a:spLocks noGrp="1"/>
          </p:cNvSpPr>
          <p:nvPr>
            <p:ph type="title"/>
          </p:nvPr>
        </p:nvSpPr>
        <p:spPr>
          <a:xfrm>
            <a:off x="305462" y="62975"/>
            <a:ext cx="3709946" cy="994548"/>
          </a:xfrm>
        </p:spPr>
        <p:txBody>
          <a:bodyPr/>
          <a:lstStyle/>
          <a:p>
            <a:r>
              <a:rPr lang="en-GB" dirty="0" smtClean="0"/>
              <a:t> </a:t>
            </a:r>
            <a:r>
              <a:rPr lang="en-GB" dirty="0" smtClean="0">
                <a:latin typeface="MV Boli" panose="02000500030200090000" pitchFamily="2" charset="0"/>
                <a:cs typeface="MV Boli" panose="02000500030200090000" pitchFamily="2" charset="0"/>
              </a:rPr>
              <a:t>Sleep </a:t>
            </a:r>
            <a:r>
              <a:rPr lang="en-GB" dirty="0">
                <a:latin typeface="MV Boli" panose="02000500030200090000" pitchFamily="2" charset="0"/>
                <a:cs typeface="MV Boli" panose="02000500030200090000" pitchFamily="2" charset="0"/>
              </a:rPr>
              <a:t>well</a:t>
            </a:r>
          </a:p>
        </p:txBody>
      </p:sp>
      <p:sp>
        <p:nvSpPr>
          <p:cNvPr id="3" name="Content Placeholder 2"/>
          <p:cNvSpPr>
            <a:spLocks noGrp="1"/>
          </p:cNvSpPr>
          <p:nvPr>
            <p:ph idx="1"/>
          </p:nvPr>
        </p:nvSpPr>
        <p:spPr>
          <a:xfrm>
            <a:off x="217998" y="1057523"/>
            <a:ext cx="9705230" cy="5713011"/>
          </a:xfrm>
        </p:spPr>
        <p:txBody>
          <a:bodyPr>
            <a:normAutofit fontScale="77500" lnSpcReduction="20000"/>
          </a:bodyPr>
          <a:lstStyle/>
          <a:p>
            <a:pPr marL="0" indent="0">
              <a:buNone/>
            </a:pPr>
            <a:r>
              <a:rPr lang="en-GB" dirty="0" smtClean="0">
                <a:latin typeface="MV Boli" panose="02000500030200090000" pitchFamily="2" charset="0"/>
                <a:cs typeface="MV Boli" panose="02000500030200090000" pitchFamily="2" charset="0"/>
              </a:rPr>
              <a:t>For </a:t>
            </a:r>
            <a:r>
              <a:rPr lang="en-GB" dirty="0">
                <a:latin typeface="MV Boli" panose="02000500030200090000" pitchFamily="2" charset="0"/>
                <a:cs typeface="MV Boli" panose="02000500030200090000" pitchFamily="2" charset="0"/>
              </a:rPr>
              <a:t>your body's best performance, make sure you're getting 8/9 hours of </a:t>
            </a:r>
            <a:r>
              <a:rPr lang="en-GB" dirty="0" smtClean="0">
                <a:latin typeface="MV Boli" panose="02000500030200090000" pitchFamily="2" charset="0"/>
                <a:cs typeface="MV Boli" panose="02000500030200090000" pitchFamily="2" charset="0"/>
              </a:rPr>
              <a:t>sleep, studying for </a:t>
            </a:r>
            <a:r>
              <a:rPr lang="en-GB" dirty="0">
                <a:latin typeface="MV Boli" panose="02000500030200090000" pitchFamily="2" charset="0"/>
                <a:cs typeface="MV Boli" panose="02000500030200090000" pitchFamily="2" charset="0"/>
              </a:rPr>
              <a:t>long hours is tiring. When it cuts into your usual hours of sleep, research shows us that stress levels will increase</a:t>
            </a:r>
            <a:r>
              <a:rPr lang="en-GB" dirty="0" smtClean="0">
                <a:latin typeface="MV Boli" panose="02000500030200090000" pitchFamily="2" charset="0"/>
                <a:cs typeface="MV Boli" panose="02000500030200090000" pitchFamily="2" charset="0"/>
              </a:rPr>
              <a:t>.</a:t>
            </a:r>
            <a:endParaRPr lang="en-GB" dirty="0">
              <a:latin typeface="MV Boli" panose="02000500030200090000" pitchFamily="2" charset="0"/>
              <a:cs typeface="MV Boli" panose="02000500030200090000" pitchFamily="2" charset="0"/>
            </a:endParaRPr>
          </a:p>
          <a:p>
            <a:pPr marL="0" indent="0">
              <a:buNone/>
            </a:pPr>
            <a:r>
              <a:rPr lang="en-GB" dirty="0">
                <a:latin typeface="MV Boli" panose="02000500030200090000" pitchFamily="2" charset="0"/>
                <a:cs typeface="MV Boli" panose="02000500030200090000" pitchFamily="2" charset="0"/>
              </a:rPr>
              <a:t>Stress and sleep have a two-way relationship. </a:t>
            </a:r>
            <a:r>
              <a:rPr lang="en-GB" dirty="0">
                <a:solidFill>
                  <a:schemeClr val="bg1"/>
                </a:solidFill>
                <a:latin typeface="MV Boli" panose="02000500030200090000" pitchFamily="2" charset="0"/>
                <a:cs typeface="MV Boli" panose="02000500030200090000" pitchFamily="2" charset="0"/>
              </a:rPr>
              <a:t>Stress ca</a:t>
            </a:r>
            <a:r>
              <a:rPr lang="en-GB" dirty="0">
                <a:latin typeface="MV Boli" panose="02000500030200090000" pitchFamily="2" charset="0"/>
                <a:cs typeface="MV Boli" panose="02000500030200090000" pitchFamily="2" charset="0"/>
              </a:rPr>
              <a:t>n</a:t>
            </a:r>
            <a:r>
              <a:rPr lang="en-GB" dirty="0">
                <a:solidFill>
                  <a:schemeClr val="bg1"/>
                </a:solidFill>
                <a:latin typeface="MV Boli" panose="02000500030200090000" pitchFamily="2" charset="0"/>
                <a:cs typeface="MV Boli" panose="02000500030200090000" pitchFamily="2" charset="0"/>
              </a:rPr>
              <a:t> </a:t>
            </a:r>
            <a:r>
              <a:rPr lang="en-GB" dirty="0">
                <a:latin typeface="MV Boli" panose="02000500030200090000" pitchFamily="2" charset="0"/>
                <a:cs typeface="MV Boli" panose="02000500030200090000" pitchFamily="2" charset="0"/>
              </a:rPr>
              <a:t>make it more difficult to fall asleep. It can even lead to sle</a:t>
            </a:r>
            <a:r>
              <a:rPr lang="en-GB" dirty="0">
                <a:solidFill>
                  <a:schemeClr val="bg1"/>
                </a:solidFill>
                <a:latin typeface="MV Boli" panose="02000500030200090000" pitchFamily="2" charset="0"/>
                <a:cs typeface="MV Boli" panose="02000500030200090000" pitchFamily="2" charset="0"/>
              </a:rPr>
              <a:t>ep</a:t>
            </a:r>
            <a:r>
              <a:rPr lang="en-GB" dirty="0">
                <a:latin typeface="MV Boli" panose="02000500030200090000" pitchFamily="2" charset="0"/>
                <a:cs typeface="MV Boli" panose="02000500030200090000" pitchFamily="2" charset="0"/>
              </a:rPr>
              <a:t> </a:t>
            </a:r>
            <a:r>
              <a:rPr lang="en-GB" dirty="0">
                <a:solidFill>
                  <a:schemeClr val="bg1"/>
                </a:solidFill>
                <a:latin typeface="MV Boli" panose="02000500030200090000" pitchFamily="2" charset="0"/>
                <a:cs typeface="MV Boli" panose="02000500030200090000" pitchFamily="2" charset="0"/>
              </a:rPr>
              <a:t>disord</a:t>
            </a:r>
            <a:r>
              <a:rPr lang="en-GB" dirty="0">
                <a:latin typeface="MV Boli" panose="02000500030200090000" pitchFamily="2" charset="0"/>
                <a:cs typeface="MV Boli" panose="02000500030200090000" pitchFamily="2" charset="0"/>
              </a:rPr>
              <a:t>ers.</a:t>
            </a:r>
          </a:p>
          <a:p>
            <a:pPr marL="0" indent="0">
              <a:buNone/>
            </a:pPr>
            <a:r>
              <a:rPr lang="en-GB" dirty="0">
                <a:latin typeface="MV Boli" panose="02000500030200090000" pitchFamily="2" charset="0"/>
                <a:cs typeface="MV Boli" panose="02000500030200090000" pitchFamily="2" charset="0"/>
              </a:rPr>
              <a:t>At the same time, getting a good night’s sle</a:t>
            </a:r>
            <a:r>
              <a:rPr lang="en-GB" dirty="0">
                <a:solidFill>
                  <a:schemeClr val="bg1"/>
                </a:solidFill>
                <a:latin typeface="MV Boli" panose="02000500030200090000" pitchFamily="2" charset="0"/>
                <a:cs typeface="MV Boli" panose="02000500030200090000" pitchFamily="2" charset="0"/>
              </a:rPr>
              <a:t>ep</a:t>
            </a:r>
            <a:r>
              <a:rPr lang="en-GB" dirty="0">
                <a:latin typeface="MV Boli" panose="02000500030200090000" pitchFamily="2" charset="0"/>
                <a:cs typeface="MV Boli" panose="02000500030200090000" pitchFamily="2" charset="0"/>
              </a:rPr>
              <a:t> </a:t>
            </a:r>
            <a:r>
              <a:rPr lang="en-GB" dirty="0">
                <a:solidFill>
                  <a:schemeClr val="bg1"/>
                </a:solidFill>
                <a:latin typeface="MV Boli" panose="02000500030200090000" pitchFamily="2" charset="0"/>
                <a:cs typeface="MV Boli" panose="02000500030200090000" pitchFamily="2" charset="0"/>
              </a:rPr>
              <a:t>redu</a:t>
            </a:r>
            <a:r>
              <a:rPr lang="en-GB" dirty="0">
                <a:latin typeface="MV Boli" panose="02000500030200090000" pitchFamily="2" charset="0"/>
                <a:cs typeface="MV Boli" panose="02000500030200090000" pitchFamily="2" charset="0"/>
              </a:rPr>
              <a:t>ces the effects of stress.</a:t>
            </a:r>
          </a:p>
          <a:p>
            <a:pPr marL="0" indent="0">
              <a:buNone/>
            </a:pPr>
            <a:r>
              <a:rPr lang="en-GB" dirty="0">
                <a:latin typeface="MV Boli" panose="02000500030200090000" pitchFamily="2" charset="0"/>
                <a:cs typeface="MV Boli" panose="02000500030200090000" pitchFamily="2" charset="0"/>
              </a:rPr>
              <a:t>Practise these tips to get a good night’s rest </a:t>
            </a:r>
            <a:r>
              <a:rPr lang="en-GB" dirty="0">
                <a:solidFill>
                  <a:schemeClr val="bg1"/>
                </a:solidFill>
                <a:latin typeface="MV Boli" panose="02000500030200090000" pitchFamily="2" charset="0"/>
                <a:cs typeface="MV Boli" panose="02000500030200090000" pitchFamily="2" charset="0"/>
              </a:rPr>
              <a:t>every</a:t>
            </a:r>
            <a:r>
              <a:rPr lang="en-GB" dirty="0">
                <a:latin typeface="MV Boli" panose="02000500030200090000" pitchFamily="2" charset="0"/>
                <a:cs typeface="MV Boli" panose="02000500030200090000" pitchFamily="2" charset="0"/>
              </a:rPr>
              <a:t> night:</a:t>
            </a:r>
          </a:p>
          <a:p>
            <a:pPr marL="0" indent="0">
              <a:buNone/>
            </a:pPr>
            <a:r>
              <a:rPr lang="en-GB" b="1" dirty="0">
                <a:solidFill>
                  <a:srgbClr val="FF0000"/>
                </a:solidFill>
                <a:latin typeface="MV Boli" panose="02000500030200090000" pitchFamily="2" charset="0"/>
                <a:cs typeface="MV Boli" panose="02000500030200090000" pitchFamily="2" charset="0"/>
              </a:rPr>
              <a:t>Try to go to sleep and get up at the same time every day. </a:t>
            </a:r>
            <a:r>
              <a:rPr lang="en-GB" dirty="0">
                <a:latin typeface="MV Boli" panose="02000500030200090000" pitchFamily="2" charset="0"/>
                <a:cs typeface="MV Boli" panose="02000500030200090000" pitchFamily="2" charset="0"/>
              </a:rPr>
              <a:t>This helps to set your body’s internal clock and optimises th</a:t>
            </a:r>
            <a:r>
              <a:rPr lang="en-GB" dirty="0">
                <a:solidFill>
                  <a:schemeClr val="bg1"/>
                </a:solidFill>
                <a:latin typeface="MV Boli" panose="02000500030200090000" pitchFamily="2" charset="0"/>
                <a:cs typeface="MV Boli" panose="02000500030200090000" pitchFamily="2" charset="0"/>
              </a:rPr>
              <a:t>e q</a:t>
            </a:r>
            <a:r>
              <a:rPr lang="en-GB" dirty="0">
                <a:latin typeface="MV Boli" panose="02000500030200090000" pitchFamily="2" charset="0"/>
                <a:cs typeface="MV Boli" panose="02000500030200090000" pitchFamily="2" charset="0"/>
              </a:rPr>
              <a:t>uality of your sleep.</a:t>
            </a:r>
          </a:p>
          <a:p>
            <a:pPr marL="0" indent="0">
              <a:buNone/>
            </a:pPr>
            <a:r>
              <a:rPr lang="en-GB" b="1" dirty="0">
                <a:solidFill>
                  <a:srgbClr val="FF0000"/>
                </a:solidFill>
                <a:latin typeface="MV Boli" panose="02000500030200090000" pitchFamily="2" charset="0"/>
                <a:cs typeface="MV Boli" panose="02000500030200090000" pitchFamily="2" charset="0"/>
              </a:rPr>
              <a:t>Avoid sleeping in, even on weekends</a:t>
            </a:r>
            <a:r>
              <a:rPr lang="en-GB" b="1" dirty="0">
                <a:latin typeface="MV Boli" panose="02000500030200090000" pitchFamily="2" charset="0"/>
                <a:cs typeface="MV Boli" panose="02000500030200090000" pitchFamily="2" charset="0"/>
              </a:rPr>
              <a:t>. </a:t>
            </a:r>
            <a:r>
              <a:rPr lang="en-GB" dirty="0">
                <a:latin typeface="MV Boli" panose="02000500030200090000" pitchFamily="2" charset="0"/>
                <a:cs typeface="MV Boli" panose="02000500030200090000" pitchFamily="2" charset="0"/>
              </a:rPr>
              <a:t>Aim to keep your sleep </a:t>
            </a:r>
            <a:r>
              <a:rPr lang="en-GB" dirty="0">
                <a:solidFill>
                  <a:schemeClr val="bg1"/>
                </a:solidFill>
                <a:latin typeface="MV Boli" panose="02000500030200090000" pitchFamily="2" charset="0"/>
                <a:cs typeface="MV Boli" panose="02000500030200090000" pitchFamily="2" charset="0"/>
              </a:rPr>
              <a:t>schedule </a:t>
            </a:r>
            <a:r>
              <a:rPr lang="en-GB" dirty="0">
                <a:latin typeface="MV Boli" panose="02000500030200090000" pitchFamily="2" charset="0"/>
                <a:cs typeface="MV Boli" panose="02000500030200090000" pitchFamily="2" charset="0"/>
              </a:rPr>
              <a:t>as regular as possible. If you have a late night, try taking </a:t>
            </a:r>
            <a:r>
              <a:rPr lang="en-GB" dirty="0">
                <a:solidFill>
                  <a:schemeClr val="bg1"/>
                </a:solidFill>
                <a:latin typeface="MV Boli" panose="02000500030200090000" pitchFamily="2" charset="0"/>
                <a:cs typeface="MV Boli" panose="02000500030200090000" pitchFamily="2" charset="0"/>
              </a:rPr>
              <a:t>a short nap </a:t>
            </a:r>
            <a:r>
              <a:rPr lang="en-GB" dirty="0">
                <a:latin typeface="MV Boli" panose="02000500030200090000" pitchFamily="2" charset="0"/>
                <a:cs typeface="MV Boli" panose="02000500030200090000" pitchFamily="2" charset="0"/>
              </a:rPr>
              <a:t>the following day, rather than sleeping in.</a:t>
            </a:r>
          </a:p>
          <a:p>
            <a:pPr marL="0" indent="0">
              <a:buNone/>
            </a:pPr>
            <a:r>
              <a:rPr lang="en-GB" b="1" dirty="0">
                <a:solidFill>
                  <a:srgbClr val="FF0000"/>
                </a:solidFill>
                <a:latin typeface="MV Boli" panose="02000500030200090000" pitchFamily="2" charset="0"/>
                <a:cs typeface="MV Boli" panose="02000500030200090000" pitchFamily="2" charset="0"/>
              </a:rPr>
              <a:t>Keep your electronic devices out of your bedroom.</a:t>
            </a:r>
            <a:r>
              <a:rPr lang="en-GB" dirty="0">
                <a:solidFill>
                  <a:srgbClr val="FF0000"/>
                </a:solidFill>
                <a:latin typeface="MV Boli" panose="02000500030200090000" pitchFamily="2" charset="0"/>
                <a:cs typeface="MV Boli" panose="02000500030200090000" pitchFamily="2" charset="0"/>
              </a:rPr>
              <a:t> </a:t>
            </a:r>
            <a:r>
              <a:rPr lang="en-GB" dirty="0">
                <a:latin typeface="MV Boli" panose="02000500030200090000" pitchFamily="2" charset="0"/>
                <a:cs typeface="MV Boli" panose="02000500030200090000" pitchFamily="2" charset="0"/>
              </a:rPr>
              <a:t>The </a:t>
            </a:r>
            <a:r>
              <a:rPr lang="en-GB" dirty="0">
                <a:solidFill>
                  <a:schemeClr val="bg1"/>
                </a:solidFill>
                <a:latin typeface="MV Boli" panose="02000500030200090000" pitchFamily="2" charset="0"/>
                <a:cs typeface="MV Boli" panose="02000500030200090000" pitchFamily="2" charset="0"/>
              </a:rPr>
              <a:t>blue light </a:t>
            </a:r>
            <a:r>
              <a:rPr lang="en-GB" dirty="0">
                <a:latin typeface="MV Boli" panose="02000500030200090000" pitchFamily="2" charset="0"/>
                <a:cs typeface="MV Boli" panose="02000500030200090000" pitchFamily="2" charset="0"/>
              </a:rPr>
              <a:t>emitted by your electronic devices (e.g. phone, tablet, </a:t>
            </a:r>
            <a:r>
              <a:rPr lang="en-GB" dirty="0">
                <a:solidFill>
                  <a:schemeClr val="bg1"/>
                </a:solidFill>
                <a:latin typeface="MV Boli" panose="02000500030200090000" pitchFamily="2" charset="0"/>
                <a:cs typeface="MV Boli" panose="02000500030200090000" pitchFamily="2" charset="0"/>
              </a:rPr>
              <a:t>computer,</a:t>
            </a:r>
            <a:r>
              <a:rPr lang="en-GB" dirty="0">
                <a:latin typeface="MV Boli" panose="02000500030200090000" pitchFamily="2" charset="0"/>
                <a:cs typeface="MV Boli" panose="02000500030200090000" pitchFamily="2" charset="0"/>
              </a:rPr>
              <a:t> TV) is especially disruptive to sleep.</a:t>
            </a:r>
          </a:p>
          <a:p>
            <a:pPr marL="0" indent="0">
              <a:buNone/>
            </a:pPr>
            <a:r>
              <a:rPr lang="en-GB" b="1" dirty="0">
                <a:solidFill>
                  <a:srgbClr val="FF0000"/>
                </a:solidFill>
                <a:latin typeface="MV Boli" panose="02000500030200090000" pitchFamily="2" charset="0"/>
                <a:cs typeface="MV Boli" panose="02000500030200090000" pitchFamily="2" charset="0"/>
              </a:rPr>
              <a:t>Wind down before you go to bed.</a:t>
            </a:r>
            <a:r>
              <a:rPr lang="en-GB" dirty="0">
                <a:solidFill>
                  <a:srgbClr val="FF0000"/>
                </a:solidFill>
                <a:latin typeface="MV Boli" panose="02000500030200090000" pitchFamily="2" charset="0"/>
                <a:cs typeface="MV Boli" panose="02000500030200090000" pitchFamily="2" charset="0"/>
              </a:rPr>
              <a:t> </a:t>
            </a:r>
            <a:r>
              <a:rPr lang="en-GB" dirty="0">
                <a:latin typeface="MV Boli" panose="02000500030200090000" pitchFamily="2" charset="0"/>
                <a:cs typeface="MV Boli" panose="02000500030200090000" pitchFamily="2" charset="0"/>
              </a:rPr>
              <a:t>Turn of</a:t>
            </a:r>
            <a:r>
              <a:rPr lang="en-GB" dirty="0">
                <a:solidFill>
                  <a:schemeClr val="bg1"/>
                </a:solidFill>
                <a:latin typeface="MV Boli" panose="02000500030200090000" pitchFamily="2" charset="0"/>
                <a:cs typeface="MV Boli" panose="02000500030200090000" pitchFamily="2" charset="0"/>
              </a:rPr>
              <a:t>f </a:t>
            </a:r>
            <a:r>
              <a:rPr lang="en-GB" dirty="0">
                <a:latin typeface="MV Boli" panose="02000500030200090000" pitchFamily="2" charset="0"/>
                <a:cs typeface="MV Boli" panose="02000500030200090000" pitchFamily="2" charset="0"/>
              </a:rPr>
              <a:t>all your devices an hour before it’s time to sleep. Read a </a:t>
            </a:r>
            <a:r>
              <a:rPr lang="en-GB" dirty="0" smtClean="0">
                <a:latin typeface="MV Boli" panose="02000500030200090000" pitchFamily="2" charset="0"/>
                <a:cs typeface="MV Boli" panose="02000500030200090000" pitchFamily="2" charset="0"/>
              </a:rPr>
              <a:t>book, </a:t>
            </a:r>
            <a:r>
              <a:rPr lang="en-GB" dirty="0">
                <a:latin typeface="MV Boli" panose="02000500030200090000" pitchFamily="2" charset="0"/>
                <a:cs typeface="MV Boli" panose="02000500030200090000" pitchFamily="2" charset="0"/>
              </a:rPr>
              <a:t>li</a:t>
            </a:r>
            <a:r>
              <a:rPr lang="en-GB" dirty="0">
                <a:solidFill>
                  <a:schemeClr val="bg1"/>
                </a:solidFill>
                <a:latin typeface="MV Boli" panose="02000500030200090000" pitchFamily="2" charset="0"/>
                <a:cs typeface="MV Boli" panose="02000500030200090000" pitchFamily="2" charset="0"/>
              </a:rPr>
              <a:t>sten</a:t>
            </a:r>
            <a:r>
              <a:rPr lang="en-GB" dirty="0">
                <a:latin typeface="MV Boli" panose="02000500030200090000" pitchFamily="2" charset="0"/>
                <a:cs typeface="MV Boli" panose="02000500030200090000" pitchFamily="2" charset="0"/>
              </a:rPr>
              <a:t> to some calming </a:t>
            </a:r>
            <a:r>
              <a:rPr lang="en-GB" dirty="0" smtClean="0">
                <a:latin typeface="MV Boli" panose="02000500030200090000" pitchFamily="2" charset="0"/>
                <a:cs typeface="MV Boli" panose="02000500030200090000" pitchFamily="2" charset="0"/>
              </a:rPr>
              <a:t>music </a:t>
            </a:r>
            <a:r>
              <a:rPr lang="en-GB" dirty="0">
                <a:latin typeface="MV Boli" panose="02000500030200090000" pitchFamily="2" charset="0"/>
                <a:cs typeface="MV Boli" panose="02000500030200090000" pitchFamily="2" charset="0"/>
              </a:rPr>
              <a:t>or think of a happy </a:t>
            </a:r>
            <a:r>
              <a:rPr lang="en-GB" dirty="0" smtClean="0">
                <a:latin typeface="MV Boli" panose="02000500030200090000" pitchFamily="2" charset="0"/>
                <a:cs typeface="MV Boli" panose="02000500030200090000" pitchFamily="2" charset="0"/>
              </a:rPr>
              <a:t>memory.</a:t>
            </a:r>
            <a:endParaRPr lang="en-GB" dirty="0">
              <a:latin typeface="MV Boli" panose="02000500030200090000" pitchFamily="2" charset="0"/>
              <a:cs typeface="MV Boli" panose="02000500030200090000" pitchFamily="2" charset="0"/>
            </a:endParaRPr>
          </a:p>
          <a:p>
            <a:endParaRPr lang="en-GB" dirty="0">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66920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852" y="229953"/>
            <a:ext cx="4846983" cy="1002499"/>
          </a:xfrm>
        </p:spPr>
        <p:txBody>
          <a:bodyPr/>
          <a:lstStyle/>
          <a:p>
            <a:r>
              <a:rPr lang="en-GB" dirty="0">
                <a:latin typeface="MV Boli" panose="02000500030200090000" pitchFamily="2" charset="0"/>
                <a:cs typeface="MV Boli" panose="02000500030200090000" pitchFamily="2" charset="0"/>
              </a:rPr>
              <a:t>Don't go it alone</a:t>
            </a:r>
          </a:p>
        </p:txBody>
      </p:sp>
      <p:sp>
        <p:nvSpPr>
          <p:cNvPr id="3" name="Content Placeholder 2"/>
          <p:cNvSpPr>
            <a:spLocks noGrp="1"/>
          </p:cNvSpPr>
          <p:nvPr>
            <p:ph idx="1"/>
          </p:nvPr>
        </p:nvSpPr>
        <p:spPr>
          <a:xfrm>
            <a:off x="400879" y="1650697"/>
            <a:ext cx="6047629" cy="4351338"/>
          </a:xfrm>
        </p:spPr>
        <p:txBody>
          <a:bodyPr/>
          <a:lstStyle/>
          <a:p>
            <a:pPr marL="0" indent="0">
              <a:buNone/>
            </a:pPr>
            <a:r>
              <a:rPr lang="en-GB" dirty="0">
                <a:latin typeface="MV Boli" panose="02000500030200090000" pitchFamily="2" charset="0"/>
                <a:cs typeface="MV Boli" panose="02000500030200090000" pitchFamily="2" charset="0"/>
              </a:rPr>
              <a:t>In 2004, a research paper published in Linguistics and Education saw that revising with peers is an effective study technique as it allows individuals to better absorb their own notes. Furthermore, the emotional benefits of social support tend to include a better sense of confidence and autonomy.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6720" y="815529"/>
            <a:ext cx="4444779" cy="4845799"/>
          </a:xfrm>
          <a:prstGeom prst="rect">
            <a:avLst/>
          </a:prstGeom>
        </p:spPr>
      </p:pic>
    </p:spTree>
    <p:extLst>
      <p:ext uri="{BB962C8B-B14F-4D97-AF65-F5344CB8AC3E}">
        <p14:creationId xmlns:p14="http://schemas.microsoft.com/office/powerpoint/2010/main" val="425201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7024" y="282272"/>
            <a:ext cx="6006849" cy="6237798"/>
          </a:xfrm>
          <a:prstGeom prst="rect">
            <a:avLst/>
          </a:prstGeom>
        </p:spPr>
      </p:pic>
      <p:sp>
        <p:nvSpPr>
          <p:cNvPr id="2" name="Title 1"/>
          <p:cNvSpPr>
            <a:spLocks noGrp="1"/>
          </p:cNvSpPr>
          <p:nvPr>
            <p:ph type="title"/>
          </p:nvPr>
        </p:nvSpPr>
        <p:spPr>
          <a:xfrm>
            <a:off x="265707" y="222002"/>
            <a:ext cx="5276353" cy="923786"/>
          </a:xfrm>
        </p:spPr>
        <p:txBody>
          <a:bodyPr/>
          <a:lstStyle/>
          <a:p>
            <a:r>
              <a:rPr lang="en-GB" dirty="0">
                <a:latin typeface="MV Boli" panose="02000500030200090000" pitchFamily="2" charset="0"/>
                <a:cs typeface="MV Boli" panose="02000500030200090000" pitchFamily="2" charset="0"/>
              </a:rPr>
              <a:t>Believe in yourself</a:t>
            </a:r>
          </a:p>
        </p:txBody>
      </p:sp>
      <p:sp>
        <p:nvSpPr>
          <p:cNvPr id="3" name="Content Placeholder 2"/>
          <p:cNvSpPr>
            <a:spLocks noGrp="1"/>
          </p:cNvSpPr>
          <p:nvPr>
            <p:ph idx="1"/>
          </p:nvPr>
        </p:nvSpPr>
        <p:spPr>
          <a:xfrm>
            <a:off x="166977" y="1145788"/>
            <a:ext cx="6003235" cy="5493551"/>
          </a:xfrm>
        </p:spPr>
        <p:txBody>
          <a:bodyPr>
            <a:normAutofit fontScale="92500"/>
          </a:bodyPr>
          <a:lstStyle/>
          <a:p>
            <a:pPr marL="0" indent="0">
              <a:buNone/>
            </a:pPr>
            <a:r>
              <a:rPr lang="en-GB" dirty="0">
                <a:latin typeface="MV Boli" panose="02000500030200090000" pitchFamily="2" charset="0"/>
                <a:cs typeface="MV Boli" panose="02000500030200090000" pitchFamily="2" charset="0"/>
              </a:rPr>
              <a:t>When being constantly faced with new challenges, we often forget to look back at how far we have come and how much we have already achieved. Given that you have prepared well, there should be no reason for you to worry. Therefore, when experiencing a negative thought, try to replace it with a positive one. For example, instead of thinking 'If I don't get at least a </a:t>
            </a:r>
            <a:r>
              <a:rPr lang="en-GB" dirty="0" smtClean="0">
                <a:latin typeface="MV Boli" panose="02000500030200090000" pitchFamily="2" charset="0"/>
                <a:cs typeface="MV Boli" panose="02000500030200090000" pitchFamily="2" charset="0"/>
              </a:rPr>
              <a:t>60%, </a:t>
            </a:r>
            <a:r>
              <a:rPr lang="en-GB" dirty="0">
                <a:latin typeface="MV Boli" panose="02000500030200090000" pitchFamily="2" charset="0"/>
                <a:cs typeface="MV Boli" panose="02000500030200090000" pitchFamily="2" charset="0"/>
              </a:rPr>
              <a:t>I am a failure', think 'Whatever I get, I will be proud of myself and value how much I have already achieved'. You can do this!</a:t>
            </a:r>
          </a:p>
        </p:txBody>
      </p:sp>
    </p:spTree>
    <p:extLst>
      <p:ext uri="{BB962C8B-B14F-4D97-AF65-F5344CB8AC3E}">
        <p14:creationId xmlns:p14="http://schemas.microsoft.com/office/powerpoint/2010/main" val="1229040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026" y="134537"/>
            <a:ext cx="11911054" cy="1039081"/>
          </a:xfrm>
        </p:spPr>
        <p:txBody>
          <a:bodyPr>
            <a:normAutofit/>
          </a:bodyPr>
          <a:lstStyle/>
          <a:p>
            <a:r>
              <a:rPr lang="en-GB" sz="3600" dirty="0">
                <a:latin typeface="MV Boli" panose="02000500030200090000" pitchFamily="2" charset="0"/>
                <a:cs typeface="MV Boli" panose="02000500030200090000" pitchFamily="2" charset="0"/>
              </a:rPr>
              <a:t>If you feel like you are struggling, talk to someone</a:t>
            </a:r>
          </a:p>
        </p:txBody>
      </p:sp>
      <p:sp>
        <p:nvSpPr>
          <p:cNvPr id="3" name="Content Placeholder 2"/>
          <p:cNvSpPr>
            <a:spLocks noGrp="1"/>
          </p:cNvSpPr>
          <p:nvPr>
            <p:ph idx="1"/>
          </p:nvPr>
        </p:nvSpPr>
        <p:spPr>
          <a:xfrm>
            <a:off x="159026" y="1404206"/>
            <a:ext cx="4314245" cy="3605116"/>
          </a:xfrm>
        </p:spPr>
        <p:txBody>
          <a:bodyPr/>
          <a:lstStyle/>
          <a:p>
            <a:pPr marL="0" indent="0">
              <a:buNone/>
            </a:pPr>
            <a:r>
              <a:rPr lang="en-GB" dirty="0">
                <a:latin typeface="MV Boli" panose="02000500030200090000" pitchFamily="2" charset="0"/>
                <a:cs typeface="MV Boli" panose="02000500030200090000" pitchFamily="2" charset="0"/>
              </a:rPr>
              <a:t>Asking for help is never shameful. In the most extreme cases, it can help save a life. When struggling, talk to friends, family, or your </a:t>
            </a:r>
            <a:r>
              <a:rPr lang="en-GB" dirty="0" smtClean="0">
                <a:latin typeface="MV Boli" panose="02000500030200090000" pitchFamily="2" charset="0"/>
                <a:cs typeface="MV Boli" panose="02000500030200090000" pitchFamily="2" charset="0"/>
              </a:rPr>
              <a:t>guidance/teacher </a:t>
            </a:r>
            <a:r>
              <a:rPr lang="en-GB" dirty="0">
                <a:latin typeface="MV Boli" panose="02000500030200090000" pitchFamily="2" charset="0"/>
                <a:cs typeface="MV Boli" panose="02000500030200090000" pitchFamily="2" charset="0"/>
              </a:rPr>
              <a:t>about how you are feeling.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1775" y="1173618"/>
            <a:ext cx="5422788" cy="5422788"/>
          </a:xfrm>
          <a:prstGeom prst="rect">
            <a:avLst/>
          </a:prstGeom>
        </p:spPr>
      </p:pic>
      <p:pic>
        <p:nvPicPr>
          <p:cNvPr id="5" name="Picture 4"/>
          <p:cNvPicPr>
            <a:picLocks noChangeAspect="1"/>
          </p:cNvPicPr>
          <p:nvPr/>
        </p:nvPicPr>
        <p:blipFill>
          <a:blip r:embed="rId3"/>
          <a:stretch>
            <a:fillRect/>
          </a:stretch>
        </p:blipFill>
        <p:spPr>
          <a:xfrm>
            <a:off x="604300" y="4858702"/>
            <a:ext cx="2075291" cy="1632343"/>
          </a:xfrm>
          <a:prstGeom prst="rect">
            <a:avLst/>
          </a:prstGeom>
        </p:spPr>
      </p:pic>
    </p:spTree>
    <p:extLst>
      <p:ext uri="{BB962C8B-B14F-4D97-AF65-F5344CB8AC3E}">
        <p14:creationId xmlns:p14="http://schemas.microsoft.com/office/powerpoint/2010/main" val="4020786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916</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MV Boli</vt:lpstr>
      <vt:lpstr>Office Theme</vt:lpstr>
      <vt:lpstr>Prioritise your time</vt:lpstr>
      <vt:lpstr>Exercise</vt:lpstr>
      <vt:lpstr> Eat well</vt:lpstr>
      <vt:lpstr>Avoid social media</vt:lpstr>
      <vt:lpstr>Give yourself a break</vt:lpstr>
      <vt:lpstr> Sleep well</vt:lpstr>
      <vt:lpstr>Don't go it alone</vt:lpstr>
      <vt:lpstr>Believe in yourself</vt:lpstr>
      <vt:lpstr>If you feel like you are struggling, talk to someone</vt:lpstr>
      <vt:lpstr>Avoid Caffeine</vt:lpstr>
    </vt:vector>
  </TitlesOfParts>
  <Company>Midlothian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Prioritise your time</dc:title>
  <dc:creator>James Mutch</dc:creator>
  <cp:lastModifiedBy>James Mutch</cp:lastModifiedBy>
  <cp:revision>14</cp:revision>
  <dcterms:created xsi:type="dcterms:W3CDTF">2018-12-18T13:25:44Z</dcterms:created>
  <dcterms:modified xsi:type="dcterms:W3CDTF">2018-12-18T15:11:34Z</dcterms:modified>
</cp:coreProperties>
</file>