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hBVau6ahFN/N+zaiYdt6nKCpjHj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4BA327-EAC5-49AE-AB01-5519893345F1}">
  <a:tblStyle styleId="{364BA327-EAC5-49AE-AB01-5519893345F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ll" userId="8e278f2b38ced848" providerId="LiveId" clId="{593671B0-804A-498D-AED5-7148983750DE}"/>
    <pc:docChg chg="undo custSel modSld">
      <pc:chgData name="Michael Bell" userId="8e278f2b38ced848" providerId="LiveId" clId="{593671B0-804A-498D-AED5-7148983750DE}" dt="2023-11-23T18:46:21.260" v="634" actId="20577"/>
      <pc:docMkLst>
        <pc:docMk/>
      </pc:docMkLst>
      <pc:sldChg chg="modSp mod">
        <pc:chgData name="Michael Bell" userId="8e278f2b38ced848" providerId="LiveId" clId="{593671B0-804A-498D-AED5-7148983750DE}" dt="2023-11-23T18:19:14.478" v="496" actId="14734"/>
        <pc:sldMkLst>
          <pc:docMk/>
          <pc:sldMk cId="0" sldId="257"/>
        </pc:sldMkLst>
        <pc:graphicFrameChg chg="mod modGraphic">
          <ac:chgData name="Michael Bell" userId="8e278f2b38ced848" providerId="LiveId" clId="{593671B0-804A-498D-AED5-7148983750DE}" dt="2023-11-23T18:19:14.478" v="496" actId="14734"/>
          <ac:graphicFrameMkLst>
            <pc:docMk/>
            <pc:sldMk cId="0" sldId="257"/>
            <ac:graphicFrameMk id="91" creationId="{00000000-0000-0000-0000-000000000000}"/>
          </ac:graphicFrameMkLst>
        </pc:graphicFrameChg>
      </pc:sldChg>
      <pc:sldChg chg="modSp mod">
        <pc:chgData name="Michael Bell" userId="8e278f2b38ced848" providerId="LiveId" clId="{593671B0-804A-498D-AED5-7148983750DE}" dt="2023-11-23T18:16:19.398" v="436"/>
        <pc:sldMkLst>
          <pc:docMk/>
          <pc:sldMk cId="0" sldId="258"/>
        </pc:sldMkLst>
        <pc:graphicFrameChg chg="mod modGraphic">
          <ac:chgData name="Michael Bell" userId="8e278f2b38ced848" providerId="LiveId" clId="{593671B0-804A-498D-AED5-7148983750DE}" dt="2023-11-23T18:16:19.398" v="436"/>
          <ac:graphicFrameMkLst>
            <pc:docMk/>
            <pc:sldMk cId="0" sldId="258"/>
            <ac:graphicFrameMk id="97" creationId="{00000000-0000-0000-0000-000000000000}"/>
          </ac:graphicFrameMkLst>
        </pc:graphicFrameChg>
      </pc:sldChg>
      <pc:sldChg chg="modSp mod">
        <pc:chgData name="Michael Bell" userId="8e278f2b38ced848" providerId="LiveId" clId="{593671B0-804A-498D-AED5-7148983750DE}" dt="2023-11-23T18:46:21.260" v="634" actId="20577"/>
        <pc:sldMkLst>
          <pc:docMk/>
          <pc:sldMk cId="741098936" sldId="260"/>
        </pc:sldMkLst>
        <pc:graphicFrameChg chg="mod modGraphic">
          <ac:chgData name="Michael Bell" userId="8e278f2b38ced848" providerId="LiveId" clId="{593671B0-804A-498D-AED5-7148983750DE}" dt="2023-11-23T18:46:21.260" v="634" actId="20577"/>
          <ac:graphicFrameMkLst>
            <pc:docMk/>
            <pc:sldMk cId="741098936" sldId="260"/>
            <ac:graphicFrameMk id="91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2328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304799" y="182563"/>
            <a:ext cx="11489267" cy="340301"/>
          </a:xfrm>
          <a:prstGeom prst="rect">
            <a:avLst/>
          </a:prstGeom>
          <a:gradFill>
            <a:gsLst>
              <a:gs pos="0">
                <a:srgbClr val="914613"/>
              </a:gs>
              <a:gs pos="50000">
                <a:srgbClr val="D1651C"/>
              </a:gs>
              <a:gs pos="100000">
                <a:srgbClr val="FB7A22"/>
              </a:gs>
            </a:gsLst>
            <a:lin ang="16200000" scaled="0"/>
          </a:gra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GB" sz="2400" b="1" dirty="0">
                <a:solidFill>
                  <a:schemeClr val="lt1"/>
                </a:solidFill>
              </a:rPr>
              <a:t>Gore Glen Primary Parent/Carer Planner 2023/24</a:t>
            </a:r>
            <a:endParaRPr dirty="0"/>
          </a:p>
        </p:txBody>
      </p:sp>
      <p:graphicFrame>
        <p:nvGraphicFramePr>
          <p:cNvPr id="85" name="Google Shape;85;p1"/>
          <p:cNvGraphicFramePr/>
          <p:nvPr>
            <p:extLst>
              <p:ext uri="{D42A27DB-BD31-4B8C-83A1-F6EECF244321}">
                <p14:modId xmlns:p14="http://schemas.microsoft.com/office/powerpoint/2010/main" val="3925708242"/>
              </p:ext>
            </p:extLst>
          </p:nvPr>
        </p:nvGraphicFramePr>
        <p:xfrm>
          <a:off x="485030" y="651933"/>
          <a:ext cx="11169350" cy="5612128"/>
        </p:xfrm>
        <a:graphic>
          <a:graphicData uri="http://schemas.openxmlformats.org/drawingml/2006/table">
            <a:tbl>
              <a:tblPr firstRow="1" bandRow="1">
                <a:noFill/>
                <a:tableStyleId>{364BA327-EAC5-49AE-AB01-5519893345F1}</a:tableStyleId>
              </a:tblPr>
              <a:tblGrid>
                <a:gridCol w="104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5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none" strike="noStrike" cap="none" dirty="0"/>
                        <a:t>Month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Activity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Detail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Timeline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Volunteers Required?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What help is required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Will there be a cost?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September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AGM &amp; PC Meeting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Annual AGM followed by monthly PC meeting – virtual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7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Sept @ 7pm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September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P7 Camp 2024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</a:t>
                      </a:r>
                      <a:r>
                        <a:rPr lang="en-GB" sz="1200" dirty="0"/>
                        <a:t>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Yes £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September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Family Fridays (trial)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Opportunity for Parents/Carers to visit classrooms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22nd and 29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lang="en-GB"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955104601"/>
                  </a:ext>
                </a:extLst>
              </a:tr>
              <a:tr h="297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October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Family Fridays (trial)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Opportunity for Parents/Carers to visit classrooms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6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and 27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723731560"/>
                  </a:ext>
                </a:extLst>
              </a:tr>
              <a:tr h="60992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October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PC Meeting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Virtual Meeting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5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October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No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October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Halloween Disco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Discos </a:t>
                      </a:r>
                      <a:r>
                        <a:rPr lang="en-GB" sz="1200"/>
                        <a:t>in school</a:t>
                      </a:r>
                      <a:endParaRPr lang="en-GB"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3</a:t>
                      </a:r>
                      <a:r>
                        <a:rPr lang="en-GB" sz="1200" dirty="0"/>
                        <a:t>0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October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ELC Parents to attend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Yes £3.00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October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Christmas Jumper Swap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TBC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TBC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TBC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Christmas Jumper Donation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October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Christmas Card Sale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Option to purchase Christmas Cards designed by pupils. New Christmas Tree Decoration on offer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TBC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Yes £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770875535"/>
                  </a:ext>
                </a:extLst>
              </a:tr>
              <a:tr h="345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November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PC Meeting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In Person or Virtual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2</a:t>
                      </a:r>
                      <a:r>
                        <a:rPr lang="en-GB" sz="1200" baseline="30000" dirty="0"/>
                        <a:t>nd</a:t>
                      </a:r>
                      <a:r>
                        <a:rPr lang="en-GB" sz="1200" dirty="0"/>
                        <a:t>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November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Family Fridays </a:t>
                      </a:r>
                      <a:r>
                        <a:rPr lang="en-US" sz="1200"/>
                        <a:t>(trial)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Opportunity for Parents/Carers to visit classrooms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3</a:t>
                      </a:r>
                      <a:r>
                        <a:rPr lang="en-US" sz="1200" baseline="30000" dirty="0"/>
                        <a:t>rd</a:t>
                      </a:r>
                      <a:r>
                        <a:rPr lang="en-US" sz="1200" dirty="0"/>
                        <a:t> and 10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lang="en-GB"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761806949"/>
                  </a:ext>
                </a:extLst>
              </a:tr>
              <a:tr h="345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November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Parent Consultations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In school, more information to follow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8th and 9th November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No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No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ctrTitle"/>
          </p:nvPr>
        </p:nvSpPr>
        <p:spPr>
          <a:xfrm>
            <a:off x="304799" y="182563"/>
            <a:ext cx="11489267" cy="340301"/>
          </a:xfrm>
          <a:prstGeom prst="rect">
            <a:avLst/>
          </a:prstGeom>
          <a:gradFill>
            <a:gsLst>
              <a:gs pos="0">
                <a:srgbClr val="914613"/>
              </a:gs>
              <a:gs pos="50000">
                <a:srgbClr val="D1651C"/>
              </a:gs>
              <a:gs pos="100000">
                <a:srgbClr val="FB7A22"/>
              </a:gs>
            </a:gsLst>
            <a:lin ang="16200000" scaled="0"/>
          </a:gra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GB" sz="2400" b="1" dirty="0">
                <a:solidFill>
                  <a:schemeClr val="lt1"/>
                </a:solidFill>
              </a:rPr>
              <a:t>Gore Glen Primary Parent/Carer Planner 2023/24</a:t>
            </a:r>
            <a:endParaRPr dirty="0"/>
          </a:p>
        </p:txBody>
      </p:sp>
      <p:graphicFrame>
        <p:nvGraphicFramePr>
          <p:cNvPr id="91" name="Google Shape;91;p2"/>
          <p:cNvGraphicFramePr/>
          <p:nvPr>
            <p:extLst>
              <p:ext uri="{D42A27DB-BD31-4B8C-83A1-F6EECF244321}">
                <p14:modId xmlns:p14="http://schemas.microsoft.com/office/powerpoint/2010/main" val="1139434383"/>
              </p:ext>
            </p:extLst>
          </p:nvPr>
        </p:nvGraphicFramePr>
        <p:xfrm>
          <a:off x="518160" y="651932"/>
          <a:ext cx="11136170" cy="5618275"/>
        </p:xfrm>
        <a:graphic>
          <a:graphicData uri="http://schemas.openxmlformats.org/drawingml/2006/table">
            <a:tbl>
              <a:tblPr firstRow="1" bandRow="1">
                <a:noFill/>
                <a:tableStyleId>{364BA327-EAC5-49AE-AB01-5519893345F1}</a:tableStyleId>
              </a:tblPr>
              <a:tblGrid>
                <a:gridCol w="921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5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5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6953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Month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Activity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Detail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Timeline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Volunteers Required?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What help is required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Will there be a cost?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76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November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P6/7 T Class Assembly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Class assembly to share learning - Parents welcome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17th November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N/A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No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3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November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Road Safety Week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</a:t>
                      </a: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76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November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Children In Need Dress Down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 donation, low key as focus will be on Comic Relief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</a:t>
                      </a:r>
                      <a:r>
                        <a:rPr lang="en-GB" sz="1200" dirty="0"/>
                        <a:t>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No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76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November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P1 Enrolment in school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PC to provide refreshments? In person and possibly online.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</a:t>
                      </a: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76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November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ELC Parent Consultation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/>
                        <a:t>In school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28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076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November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ELC Visual Screening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In school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30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837182155"/>
                  </a:ext>
                </a:extLst>
              </a:tr>
              <a:tr h="59076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November/December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Community Foodbank Drive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Request donations from community, to be handed into school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27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Nov – 1</a:t>
                      </a:r>
                      <a:r>
                        <a:rPr lang="en-GB" sz="1200" baseline="30000" dirty="0"/>
                        <a:t>st</a:t>
                      </a:r>
                      <a:r>
                        <a:rPr lang="en-GB" sz="1200" dirty="0"/>
                        <a:t> Dec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Food donation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5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Community Christmas Fair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Stalls, Tombola/raffle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1</a:t>
                      </a:r>
                      <a:r>
                        <a:rPr lang="en-GB" sz="1200" baseline="30000" dirty="0"/>
                        <a:t>st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TBC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Baking, donations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On the day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029480775"/>
                  </a:ext>
                </a:extLst>
              </a:tr>
              <a:tr h="59076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P2S Class Assembly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dirty="0"/>
                        <a:t>Class assembly to share learning - Parents welcome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1st 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No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No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3001176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ctrTitle"/>
          </p:nvPr>
        </p:nvSpPr>
        <p:spPr>
          <a:xfrm>
            <a:off x="304799" y="182563"/>
            <a:ext cx="11489267" cy="340301"/>
          </a:xfrm>
          <a:prstGeom prst="rect">
            <a:avLst/>
          </a:prstGeom>
          <a:gradFill>
            <a:gsLst>
              <a:gs pos="0">
                <a:srgbClr val="914613"/>
              </a:gs>
              <a:gs pos="50000">
                <a:srgbClr val="D1651C"/>
              </a:gs>
              <a:gs pos="100000">
                <a:srgbClr val="FB7A22"/>
              </a:gs>
            </a:gsLst>
            <a:lin ang="16200000" scaled="0"/>
          </a:gra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GB" sz="2400" b="1" dirty="0">
                <a:solidFill>
                  <a:schemeClr val="lt1"/>
                </a:solidFill>
              </a:rPr>
              <a:t>Gore Glen Primary Parent/Carer Planner 2023/24</a:t>
            </a:r>
            <a:endParaRPr dirty="0"/>
          </a:p>
        </p:txBody>
      </p:sp>
      <p:graphicFrame>
        <p:nvGraphicFramePr>
          <p:cNvPr id="91" name="Google Shape;91;p2"/>
          <p:cNvGraphicFramePr/>
          <p:nvPr>
            <p:extLst>
              <p:ext uri="{D42A27DB-BD31-4B8C-83A1-F6EECF244321}">
                <p14:modId xmlns:p14="http://schemas.microsoft.com/office/powerpoint/2010/main" val="1359632195"/>
              </p:ext>
            </p:extLst>
          </p:nvPr>
        </p:nvGraphicFramePr>
        <p:xfrm>
          <a:off x="485030" y="609599"/>
          <a:ext cx="11169300" cy="6052037"/>
        </p:xfrm>
        <a:graphic>
          <a:graphicData uri="http://schemas.openxmlformats.org/drawingml/2006/table">
            <a:tbl>
              <a:tblPr firstRow="1" bandRow="1">
                <a:noFill/>
                <a:tableStyleId>{364BA327-EAC5-49AE-AB01-5519893345F1}</a:tableStyleId>
              </a:tblPr>
              <a:tblGrid>
                <a:gridCol w="954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5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5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07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Month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Activity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Detail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/>
                        <a:t>Timeline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Volunteers Required?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What help is required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Will there be a cost?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68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Christmas Jumper Day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/>
                        <a:t>can wear Christmas Jumpers/clothes/</a:t>
                      </a:r>
                      <a:r>
                        <a:rPr lang="en-US" sz="1200" dirty="0" err="1"/>
                        <a:t>colours</a:t>
                      </a:r>
                      <a:r>
                        <a:rPr lang="en-US" sz="1200" dirty="0"/>
                        <a:t> or dress down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7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No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109165025"/>
                  </a:ext>
                </a:extLst>
              </a:tr>
              <a:tr h="45068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December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Pantomime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/>
                        <a:t> P1-4 Pantomime in school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/>
                        <a:t> P5-7 Pantomime out of school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7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No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952830967"/>
                  </a:ext>
                </a:extLst>
              </a:tr>
              <a:tr h="45068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P5B Class Assembly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dirty="0"/>
                        <a:t>Class assembly to share learning - Parents welcome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8th 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</a:t>
                      </a:r>
                      <a:r>
                        <a:rPr lang="en-GB" sz="1200" dirty="0"/>
                        <a:t>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No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68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December 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Community Christmas Collection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Request donations from community to be handed into school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w/c 4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Dec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 Gift donation</a:t>
                      </a: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68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Christmas Choir Singalong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in local care homes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11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and 13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No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539095229"/>
                  </a:ext>
                </a:extLst>
              </a:tr>
              <a:tr h="45068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Christmas Lunch for children in school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can wear Christmas Jumpers/clothes/</a:t>
                      </a:r>
                      <a:r>
                        <a:rPr lang="en-US" sz="1200" dirty="0" err="1"/>
                        <a:t>colours</a:t>
                      </a:r>
                      <a:r>
                        <a:rPr lang="en-US" sz="1200" dirty="0"/>
                        <a:t> or dress down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14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008344197"/>
                  </a:ext>
                </a:extLst>
              </a:tr>
              <a:tr h="135201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Nativity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/>
                        <a:t>More information to com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/>
                        <a:t>e from the P1 Team re tickets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13th Dec PM and 14th Dec AM - Dress Rehearsals and performance to children in school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14th Dec 6pm-7pm - Evening performance for families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15th Dec 9:30-10:30 - Daytime performance for families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13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, 14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and 15</a:t>
                      </a:r>
                      <a:r>
                        <a:rPr lang="en-US" sz="1200" baseline="30000" dirty="0"/>
                        <a:t>th</a:t>
                      </a:r>
                      <a:r>
                        <a:rPr lang="en-US" sz="1200" dirty="0"/>
                        <a:t> 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465277195"/>
                  </a:ext>
                </a:extLst>
              </a:tr>
              <a:tr h="141899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Christmas Sing </a:t>
                      </a:r>
                      <a:r>
                        <a:rPr lang="en-US" sz="1200" dirty="0"/>
                        <a:t>Along - More info to come from school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can wear Christmas Jumpers/clothes/</a:t>
                      </a:r>
                      <a:r>
                        <a:rPr lang="en-US" sz="1200" dirty="0" err="1"/>
                        <a:t>colours</a:t>
                      </a:r>
                      <a:r>
                        <a:rPr lang="en-US" sz="1200" dirty="0"/>
                        <a:t> or dress down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21st December: ELC 2:30-3pm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22nd December: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P1s, 2s, 6s and 7s including </a:t>
                      </a:r>
                      <a:r>
                        <a:rPr lang="en-US" sz="1200" dirty="0" err="1"/>
                        <a:t>Glenable</a:t>
                      </a:r>
                      <a:r>
                        <a:rPr lang="en-US" sz="1200" dirty="0"/>
                        <a:t> 9:15am - 9:45am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P3s, 4s, and 5s including </a:t>
                      </a:r>
                      <a:r>
                        <a:rPr lang="en-US" sz="1200" dirty="0" err="1"/>
                        <a:t>Glenable</a:t>
                      </a:r>
                      <a:r>
                        <a:rPr lang="en-US" sz="1200" dirty="0"/>
                        <a:t> 11:30am-12pm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21</a:t>
                      </a:r>
                      <a:r>
                        <a:rPr lang="en-US" sz="1200" baseline="30000" dirty="0"/>
                        <a:t>st</a:t>
                      </a:r>
                      <a:r>
                        <a:rPr lang="en-US" sz="1200" dirty="0"/>
                        <a:t> and 22</a:t>
                      </a:r>
                      <a:r>
                        <a:rPr lang="en-US" sz="1200" baseline="30000" dirty="0"/>
                        <a:t>nd</a:t>
                      </a:r>
                      <a:r>
                        <a:rPr lang="en-US" sz="1200" dirty="0"/>
                        <a:t> December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No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064972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098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ctrTitle"/>
          </p:nvPr>
        </p:nvSpPr>
        <p:spPr>
          <a:xfrm>
            <a:off x="304799" y="182563"/>
            <a:ext cx="11489267" cy="340301"/>
          </a:xfrm>
          <a:prstGeom prst="rect">
            <a:avLst/>
          </a:prstGeom>
          <a:gradFill>
            <a:gsLst>
              <a:gs pos="0">
                <a:srgbClr val="914613"/>
              </a:gs>
              <a:gs pos="50000">
                <a:srgbClr val="D1651C"/>
              </a:gs>
              <a:gs pos="100000">
                <a:srgbClr val="FB7A22"/>
              </a:gs>
            </a:gsLst>
            <a:lin ang="16200000" scaled="0"/>
          </a:gra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GB" sz="2400" b="1" dirty="0">
                <a:solidFill>
                  <a:schemeClr val="lt1"/>
                </a:solidFill>
              </a:rPr>
              <a:t>Gore Glen Primary Parent/Carer Planner 2023/24</a:t>
            </a:r>
            <a:endParaRPr dirty="0"/>
          </a:p>
        </p:txBody>
      </p:sp>
      <p:graphicFrame>
        <p:nvGraphicFramePr>
          <p:cNvPr id="97" name="Google Shape;97;p3"/>
          <p:cNvGraphicFramePr/>
          <p:nvPr>
            <p:extLst>
              <p:ext uri="{D42A27DB-BD31-4B8C-83A1-F6EECF244321}">
                <p14:modId xmlns:p14="http://schemas.microsoft.com/office/powerpoint/2010/main" val="4095946306"/>
              </p:ext>
            </p:extLst>
          </p:nvPr>
        </p:nvGraphicFramePr>
        <p:xfrm>
          <a:off x="537632" y="651933"/>
          <a:ext cx="10959550" cy="6004710"/>
        </p:xfrm>
        <a:graphic>
          <a:graphicData uri="http://schemas.openxmlformats.org/drawingml/2006/table">
            <a:tbl>
              <a:tblPr firstRow="1" bandRow="1">
                <a:noFill/>
                <a:tableStyleId>{364BA327-EAC5-49AE-AB01-5519893345F1}</a:tableStyleId>
              </a:tblPr>
              <a:tblGrid>
                <a:gridCol w="826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5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5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Month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Activity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Detail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Timeline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Volunteers Required?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What help is required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Will there be a cost?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January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PC Meeting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In Person or Virtual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11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285678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January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P6A Assembly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 dirty="0"/>
                        <a:t>Class assembly to share learning - Parents welcome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26th January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No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No</a:t>
                      </a: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February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PC Meeting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In Person or Virtual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1</a:t>
                      </a:r>
                      <a:r>
                        <a:rPr lang="en-GB" sz="1200" baseline="30000" dirty="0"/>
                        <a:t>st</a:t>
                      </a:r>
                      <a:r>
                        <a:rPr lang="en-GB" sz="1200" dirty="0"/>
                        <a:t>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March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PC Meeting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In Person or Virtual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7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March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P3G Class Assembly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Class assembly to share learning - Parents welcome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8th March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March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P4D Class Assembly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Class assembly to share learning - Parents welcome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15th March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March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World Book Day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/>
                        <a:t>Book swap, to coincide with launch of school library if suitable timing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No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8667914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March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Comic Relief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Donation?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March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GB" sz="1200"/>
                        <a:t>Parent Consultation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In school, more detail to follow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27th and 28th March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March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Community Day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/>
                        <a:t>Litter pick, mud kitchen, sofa, reading tipi, bake sale, teas/coffee, 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Baking, DIY skills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No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April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PC Meeting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No meeting due to Easter Holidays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April 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Easter Trail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/>
                        <a:t>Create map and Easter phrase. Ask for houses to display letter/egg in window.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No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April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Garden Party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Parents invited in for a garden Party in school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25th April 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2pm - 3pm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246409448"/>
                  </a:ext>
                </a:extLst>
              </a:tr>
              <a:tr h="33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April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P5F Class Assembly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Class assembly to share learning - Parents welcome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26th April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6442162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ctrTitle"/>
          </p:nvPr>
        </p:nvSpPr>
        <p:spPr>
          <a:xfrm>
            <a:off x="304799" y="182563"/>
            <a:ext cx="11489267" cy="340301"/>
          </a:xfrm>
          <a:prstGeom prst="rect">
            <a:avLst/>
          </a:prstGeom>
          <a:gradFill>
            <a:gsLst>
              <a:gs pos="0">
                <a:srgbClr val="914613"/>
              </a:gs>
              <a:gs pos="50000">
                <a:srgbClr val="D1651C"/>
              </a:gs>
              <a:gs pos="100000">
                <a:srgbClr val="FB7A22"/>
              </a:gs>
            </a:gsLst>
            <a:lin ang="16200000" scaled="0"/>
          </a:gradFill>
          <a:ln w="9525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en-GB" sz="2400" b="1" dirty="0">
                <a:solidFill>
                  <a:schemeClr val="lt1"/>
                </a:solidFill>
              </a:rPr>
              <a:t>Gore Glen Primary Parent/Carer Planner 2023/24</a:t>
            </a:r>
            <a:endParaRPr dirty="0"/>
          </a:p>
        </p:txBody>
      </p:sp>
      <p:graphicFrame>
        <p:nvGraphicFramePr>
          <p:cNvPr id="103" name="Google Shape;103;p4"/>
          <p:cNvGraphicFramePr/>
          <p:nvPr>
            <p:extLst>
              <p:ext uri="{D42A27DB-BD31-4B8C-83A1-F6EECF244321}">
                <p14:modId xmlns:p14="http://schemas.microsoft.com/office/powerpoint/2010/main" val="804765356"/>
              </p:ext>
            </p:extLst>
          </p:nvPr>
        </p:nvGraphicFramePr>
        <p:xfrm>
          <a:off x="537632" y="651933"/>
          <a:ext cx="10959550" cy="5338550"/>
        </p:xfrm>
        <a:graphic>
          <a:graphicData uri="http://schemas.openxmlformats.org/drawingml/2006/table">
            <a:tbl>
              <a:tblPr firstRow="1" bandRow="1">
                <a:noFill/>
                <a:tableStyleId>{364BA327-EAC5-49AE-AB01-5519893345F1}</a:tableStyleId>
              </a:tblPr>
              <a:tblGrid>
                <a:gridCol w="826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4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5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05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Month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Activity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Detail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Timeline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Volunteers Required?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What help is required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/>
                        <a:t>Will there be a cost?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May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PC Meeting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In Peron or Virtual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3</a:t>
                      </a:r>
                      <a:r>
                        <a:rPr lang="en-GB" sz="1200" baseline="30000" dirty="0"/>
                        <a:t>rd</a:t>
                      </a:r>
                      <a:r>
                        <a:rPr lang="en-GB" sz="1200" dirty="0"/>
                        <a:t>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n</a:t>
                      </a:r>
                      <a:r>
                        <a:rPr lang="en-GB" sz="1200" dirty="0"/>
                        <a:t>/a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May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P7 Camp - Ford Castle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Tuesday 7th May - Friday 10th May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May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P1/2D Class Assembly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Class assembly to share learning - Parents welcome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10th May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May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Sports Day (date 1)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 dirty="0"/>
                        <a:t>To provide frozen treat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ELC - 15th May (pm)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P1-3 15th May (am)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P4-7 16th May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No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May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P3P Class Assembly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Class assembly to share learning - Parents welcome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31st May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June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P4H Class Assembly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200"/>
                        <a:t>Class assembly to share learning - Parents welcome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7th June</a:t>
                      </a: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June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Tea Towels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Opportunity to purchase class tea towel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Yes £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088823695"/>
                  </a:ext>
                </a:extLst>
              </a:tr>
              <a:tr h="33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June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PC Meeting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In Person or Virtual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6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dirty="0"/>
                        <a:t>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n/a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289112611"/>
                  </a:ext>
                </a:extLst>
              </a:tr>
              <a:tr h="33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June</a:t>
                      </a: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ELC Family Meetings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No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187862317"/>
                  </a:ext>
                </a:extLst>
              </a:tr>
              <a:tr h="336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June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/>
                        <a:t>P7 Leavers Assembly 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/>
                        <a:t>With families. Pipe out before others finish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28th June </a:t>
                      </a:r>
                      <a:endParaRPr sz="12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Time 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TBC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No</a:t>
                      </a:r>
                      <a:endParaRPr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5048066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1182</Words>
  <Application>Microsoft Office PowerPoint</Application>
  <PresentationFormat>Widescreen</PresentationFormat>
  <Paragraphs>383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Gore Glen Primary Parent/Carer Planner 2023/24</vt:lpstr>
      <vt:lpstr>Gore Glen Primary Parent/Carer Planner 2023/24</vt:lpstr>
      <vt:lpstr>Gore Glen Primary Parent/Carer Planner 2023/24</vt:lpstr>
      <vt:lpstr>Gore Glen Primary Parent/Carer Planner 2023/24</vt:lpstr>
      <vt:lpstr>Gore Glen Primary Parent/Carer Planner 2023/24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Gore Glen Primary Parent/Carer Planner 2023/24</dc:title>
  <dc:creator>ross paterson</dc:creator>
  <cp:lastModifiedBy>Michael Bell</cp:lastModifiedBy>
  <cp:revision>5</cp:revision>
  <dcterms:created xsi:type="dcterms:W3CDTF">2022-01-26T19:17:12Z</dcterms:created>
  <dcterms:modified xsi:type="dcterms:W3CDTF">2023-11-23T18:46:27Z</dcterms:modified>
</cp:coreProperties>
</file>