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66" r:id="rId3"/>
    <p:sldId id="267" r:id="rId4"/>
    <p:sldId id="268" r:id="rId5"/>
    <p:sldId id="259" r:id="rId6"/>
    <p:sldId id="261" r:id="rId7"/>
    <p:sldId id="262" r:id="rId8"/>
    <p:sldId id="263" r:id="rId9"/>
    <p:sldId id="269" r:id="rId10"/>
    <p:sldId id="270" r:id="rId11"/>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Rg st="1" end="7"/>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p:normalViewPr>
  <p:slideViewPr>
    <p:cSldViewPr snapToGrid="0">
      <p:cViewPr varScale="1">
        <p:scale>
          <a:sx n="115" d="100"/>
          <a:sy n="115" d="100"/>
        </p:scale>
        <p:origin x="1572"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37A259A-938C-449A-87A1-03CF7373BAD4}" type="slidenum">
              <a:rPr lang="en-GB" altLang="en-US"/>
              <a:pPr>
                <a:defRPr/>
              </a:pPr>
              <a:t>‹#›</a:t>
            </a:fld>
            <a:endParaRPr lang="en-GB" altLang="en-US"/>
          </a:p>
        </p:txBody>
      </p:sp>
    </p:spTree>
    <p:extLst>
      <p:ext uri="{BB962C8B-B14F-4D97-AF65-F5344CB8AC3E}">
        <p14:creationId xmlns:p14="http://schemas.microsoft.com/office/powerpoint/2010/main" val="27508181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679A432-280D-42CF-8364-C1DA5AEF34D3}" type="slidenum">
              <a:rPr lang="en-GB" altLang="en-US"/>
              <a:pPr>
                <a:spcBef>
                  <a:spcPct val="0"/>
                </a:spcBef>
              </a:pPr>
              <a:t>1</a:t>
            </a:fld>
            <a:endParaRPr lang="en-GB" alt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2024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7A1444E-B082-43A4-BC81-AF870F4F9D82}" type="slidenum">
              <a:rPr lang="en-GB" altLang="en-US"/>
              <a:pPr>
                <a:spcBef>
                  <a:spcPct val="0"/>
                </a:spcBef>
              </a:pPr>
              <a:t>2</a:t>
            </a:fld>
            <a:endParaRPr lang="en-GB" alt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88386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7A1444E-B082-43A4-BC81-AF870F4F9D82}" type="slidenum">
              <a:rPr lang="en-GB" altLang="en-US"/>
              <a:pPr>
                <a:spcBef>
                  <a:spcPct val="0"/>
                </a:spcBef>
              </a:pPr>
              <a:t>3</a:t>
            </a:fld>
            <a:endParaRPr lang="en-GB" alt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88386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7A1444E-B082-43A4-BC81-AF870F4F9D82}" type="slidenum">
              <a:rPr lang="en-GB" altLang="en-US"/>
              <a:pPr>
                <a:spcBef>
                  <a:spcPct val="0"/>
                </a:spcBef>
              </a:pPr>
              <a:t>5</a:t>
            </a:fld>
            <a:endParaRPr lang="en-GB" alt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88386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581DD97-B476-48B7-B720-9A9C2B81D191}" type="slidenum">
              <a:rPr lang="en-GB" altLang="en-US"/>
              <a:pPr>
                <a:spcBef>
                  <a:spcPct val="0"/>
                </a:spcBef>
              </a:pPr>
              <a:t>6</a:t>
            </a:fld>
            <a:endParaRPr lang="en-GB"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517499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50DE86C-73DC-44D9-B7A9-9A8A25B1C912}" type="slidenum">
              <a:rPr lang="en-GB" altLang="en-US"/>
              <a:pPr>
                <a:spcBef>
                  <a:spcPct val="0"/>
                </a:spcBef>
              </a:pPr>
              <a:t>7</a:t>
            </a:fld>
            <a:endParaRPr lang="en-GB" alt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8728689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IMG_211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709613"/>
            <a:ext cx="9144000" cy="756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Rectangle 2"/>
          <p:cNvSpPr>
            <a:spLocks noGrp="1" noChangeArrowheads="1"/>
          </p:cNvSpPr>
          <p:nvPr>
            <p:ph type="ctrTitle"/>
          </p:nvPr>
        </p:nvSpPr>
        <p:spPr>
          <a:xfrm>
            <a:off x="685800" y="849313"/>
            <a:ext cx="7772400" cy="1143000"/>
          </a:xfrm>
        </p:spPr>
        <p:txBody>
          <a:bodyPr/>
          <a:lstStyle>
            <a:lvl1pPr>
              <a:defRPr/>
            </a:lvl1pPr>
          </a:lstStyle>
          <a:p>
            <a:pPr lvl="0"/>
            <a:r>
              <a:rPr lang="en-US" noProof="0" smtClean="0"/>
              <a:t>Click to edit Master title style</a:t>
            </a:r>
          </a:p>
        </p:txBody>
      </p:sp>
      <p:sp>
        <p:nvSpPr>
          <p:cNvPr id="25603" name="Rectangle 3"/>
          <p:cNvSpPr>
            <a:spLocks noGrp="1" noChangeArrowheads="1"/>
          </p:cNvSpPr>
          <p:nvPr>
            <p:ph type="subTitle" idx="1"/>
          </p:nvPr>
        </p:nvSpPr>
        <p:spPr>
          <a:xfrm>
            <a:off x="1371600" y="2449513"/>
            <a:ext cx="6400800" cy="1752600"/>
          </a:xfrm>
        </p:spPr>
        <p:txBody>
          <a:bodyPr/>
          <a:lstStyle>
            <a:lvl1pPr marL="0" indent="0" algn="ctr">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GB"/>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GB"/>
          </a:p>
        </p:txBody>
      </p:sp>
      <p:sp>
        <p:nvSpPr>
          <p:cNvPr id="7" name="Rectangle 6"/>
          <p:cNvSpPr>
            <a:spLocks noGrp="1" noChangeArrowheads="1"/>
          </p:cNvSpPr>
          <p:nvPr>
            <p:ph type="sldNum" sz="quarter" idx="12"/>
          </p:nvPr>
        </p:nvSpPr>
        <p:spPr>
          <a:xfrm>
            <a:off x="6553200" y="6248400"/>
            <a:ext cx="1905000" cy="457200"/>
          </a:xfrm>
        </p:spPr>
        <p:txBody>
          <a:bodyPr/>
          <a:lstStyle>
            <a:lvl1pPr>
              <a:defRPr smtClean="0"/>
            </a:lvl1pPr>
          </a:lstStyle>
          <a:p>
            <a:pPr>
              <a:defRPr/>
            </a:pPr>
            <a:fld id="{83E58765-F737-48A0-8006-07D73B6BE35E}" type="slidenum">
              <a:rPr lang="en-GB" altLang="en-US"/>
              <a:pPr>
                <a:defRPr/>
              </a:pPr>
              <a:t>‹#›</a:t>
            </a:fld>
            <a:endParaRPr lang="en-GB" altLang="en-US"/>
          </a:p>
        </p:txBody>
      </p:sp>
    </p:spTree>
    <p:extLst>
      <p:ext uri="{BB962C8B-B14F-4D97-AF65-F5344CB8AC3E}">
        <p14:creationId xmlns:p14="http://schemas.microsoft.com/office/powerpoint/2010/main" val="984956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D39A96A-DBAA-4F6A-B576-6E1D1B0E46AE}" type="slidenum">
              <a:rPr lang="en-GB" altLang="en-US"/>
              <a:pPr>
                <a:defRPr/>
              </a:pPr>
              <a:t>‹#›</a:t>
            </a:fld>
            <a:endParaRPr lang="en-GB" altLang="en-US"/>
          </a:p>
        </p:txBody>
      </p:sp>
    </p:spTree>
    <p:extLst>
      <p:ext uri="{BB962C8B-B14F-4D97-AF65-F5344CB8AC3E}">
        <p14:creationId xmlns:p14="http://schemas.microsoft.com/office/powerpoint/2010/main" val="2001981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7E48707-8086-45B1-A672-5A2CAB4E6080}" type="slidenum">
              <a:rPr lang="en-GB" altLang="en-US"/>
              <a:pPr>
                <a:defRPr/>
              </a:pPr>
              <a:t>‹#›</a:t>
            </a:fld>
            <a:endParaRPr lang="en-GB" altLang="en-US"/>
          </a:p>
        </p:txBody>
      </p:sp>
    </p:spTree>
    <p:extLst>
      <p:ext uri="{BB962C8B-B14F-4D97-AF65-F5344CB8AC3E}">
        <p14:creationId xmlns:p14="http://schemas.microsoft.com/office/powerpoint/2010/main" val="1528904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8AA4170-200D-4FFB-825B-616FC9EAC485}" type="slidenum">
              <a:rPr lang="en-GB" altLang="en-US"/>
              <a:pPr>
                <a:defRPr/>
              </a:pPr>
              <a:t>‹#›</a:t>
            </a:fld>
            <a:endParaRPr lang="en-GB" altLang="en-US"/>
          </a:p>
        </p:txBody>
      </p:sp>
    </p:spTree>
    <p:extLst>
      <p:ext uri="{BB962C8B-B14F-4D97-AF65-F5344CB8AC3E}">
        <p14:creationId xmlns:p14="http://schemas.microsoft.com/office/powerpoint/2010/main" val="19774712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1BBDFAE-2253-4684-AA71-395F0E2616B1}" type="slidenum">
              <a:rPr lang="en-GB" altLang="en-US"/>
              <a:pPr>
                <a:defRPr/>
              </a:pPr>
              <a:t>‹#›</a:t>
            </a:fld>
            <a:endParaRPr lang="en-GB" altLang="en-US"/>
          </a:p>
        </p:txBody>
      </p:sp>
    </p:spTree>
    <p:extLst>
      <p:ext uri="{BB962C8B-B14F-4D97-AF65-F5344CB8AC3E}">
        <p14:creationId xmlns:p14="http://schemas.microsoft.com/office/powerpoint/2010/main" val="3086694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A14EF38-BE4F-4D79-BE22-F2372540FEE6}" type="slidenum">
              <a:rPr lang="en-GB" altLang="en-US"/>
              <a:pPr>
                <a:defRPr/>
              </a:pPr>
              <a:t>‹#›</a:t>
            </a:fld>
            <a:endParaRPr lang="en-GB" altLang="en-US"/>
          </a:p>
        </p:txBody>
      </p:sp>
    </p:spTree>
    <p:extLst>
      <p:ext uri="{BB962C8B-B14F-4D97-AF65-F5344CB8AC3E}">
        <p14:creationId xmlns:p14="http://schemas.microsoft.com/office/powerpoint/2010/main" val="1900095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75C1366-83C9-44CF-9E2C-CE04A517006D}" type="slidenum">
              <a:rPr lang="en-GB" altLang="en-US"/>
              <a:pPr>
                <a:defRPr/>
              </a:pPr>
              <a:t>‹#›</a:t>
            </a:fld>
            <a:endParaRPr lang="en-GB" altLang="en-US"/>
          </a:p>
        </p:txBody>
      </p:sp>
    </p:spTree>
    <p:extLst>
      <p:ext uri="{BB962C8B-B14F-4D97-AF65-F5344CB8AC3E}">
        <p14:creationId xmlns:p14="http://schemas.microsoft.com/office/powerpoint/2010/main" val="3330726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FCD869F-0C40-4BE6-8D60-A349C2D319D4}" type="slidenum">
              <a:rPr lang="en-GB" altLang="en-US"/>
              <a:pPr>
                <a:defRPr/>
              </a:pPr>
              <a:t>‹#›</a:t>
            </a:fld>
            <a:endParaRPr lang="en-GB" altLang="en-US"/>
          </a:p>
        </p:txBody>
      </p:sp>
    </p:spTree>
    <p:extLst>
      <p:ext uri="{BB962C8B-B14F-4D97-AF65-F5344CB8AC3E}">
        <p14:creationId xmlns:p14="http://schemas.microsoft.com/office/powerpoint/2010/main" val="316123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337320EA-8A2B-4115-A9A7-7E580CF137C0}" type="slidenum">
              <a:rPr lang="en-GB" altLang="en-US"/>
              <a:pPr>
                <a:defRPr/>
              </a:pPr>
              <a:t>‹#›</a:t>
            </a:fld>
            <a:endParaRPr lang="en-GB" altLang="en-US"/>
          </a:p>
        </p:txBody>
      </p:sp>
    </p:spTree>
    <p:extLst>
      <p:ext uri="{BB962C8B-B14F-4D97-AF65-F5344CB8AC3E}">
        <p14:creationId xmlns:p14="http://schemas.microsoft.com/office/powerpoint/2010/main" val="1722593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8BE8C78D-E34E-4DF6-8C79-E3BBFB099C5B}" type="slidenum">
              <a:rPr lang="en-GB" altLang="en-US"/>
              <a:pPr>
                <a:defRPr/>
              </a:pPr>
              <a:t>‹#›</a:t>
            </a:fld>
            <a:endParaRPr lang="en-GB" altLang="en-US"/>
          </a:p>
        </p:txBody>
      </p:sp>
    </p:spTree>
    <p:extLst>
      <p:ext uri="{BB962C8B-B14F-4D97-AF65-F5344CB8AC3E}">
        <p14:creationId xmlns:p14="http://schemas.microsoft.com/office/powerpoint/2010/main" val="4149121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01FCB13F-B99A-460F-B306-B43247A5718C}" type="slidenum">
              <a:rPr lang="en-GB" altLang="en-US"/>
              <a:pPr>
                <a:defRPr/>
              </a:pPr>
              <a:t>‹#›</a:t>
            </a:fld>
            <a:endParaRPr lang="en-GB" altLang="en-US"/>
          </a:p>
        </p:txBody>
      </p:sp>
    </p:spTree>
    <p:extLst>
      <p:ext uri="{BB962C8B-B14F-4D97-AF65-F5344CB8AC3E}">
        <p14:creationId xmlns:p14="http://schemas.microsoft.com/office/powerpoint/2010/main" val="225421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CE03D50-24A4-4812-B026-D158F3133C08}" type="slidenum">
              <a:rPr lang="en-GB" altLang="en-US"/>
              <a:pPr>
                <a:defRPr/>
              </a:pPr>
              <a:t>‹#›</a:t>
            </a:fld>
            <a:endParaRPr lang="en-GB" altLang="en-US"/>
          </a:p>
        </p:txBody>
      </p:sp>
    </p:spTree>
    <p:extLst>
      <p:ext uri="{BB962C8B-B14F-4D97-AF65-F5344CB8AC3E}">
        <p14:creationId xmlns:p14="http://schemas.microsoft.com/office/powerpoint/2010/main" val="3059795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C7B351C-1C5D-4B0B-A148-C2FCE1300F40}" type="slidenum">
              <a:rPr lang="en-GB" altLang="en-US"/>
              <a:pPr>
                <a:defRPr/>
              </a:pPr>
              <a:t>‹#›</a:t>
            </a:fld>
            <a:endParaRPr lang="en-GB" altLang="en-US"/>
          </a:p>
        </p:txBody>
      </p:sp>
    </p:spTree>
    <p:extLst>
      <p:ext uri="{BB962C8B-B14F-4D97-AF65-F5344CB8AC3E}">
        <p14:creationId xmlns:p14="http://schemas.microsoft.com/office/powerpoint/2010/main" val="2265778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descr="IMG_2115v2"/>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0" y="-414338"/>
            <a:ext cx="9144000" cy="7566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A4AB7506-EE48-4696-80BA-9CA2A85B24B8}"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89"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4.xml"/><Relationship Id="rId5" Type="http://schemas.openxmlformats.org/officeDocument/2006/relationships/image" Target="../media/image15.jpe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809367" y="1803486"/>
            <a:ext cx="7772400" cy="1470025"/>
          </a:xfrm>
        </p:spPr>
        <p:txBody>
          <a:bodyPr/>
          <a:lstStyle/>
          <a:p>
            <a:pPr eaLnBrk="1" hangingPunct="1"/>
            <a:r>
              <a:rPr lang="en-GB" altLang="en-US" b="1" dirty="0" smtClean="0"/>
              <a:t>Welcome to P1/2L </a:t>
            </a:r>
            <a:br>
              <a:rPr lang="en-GB" altLang="en-US" b="1" dirty="0" smtClean="0"/>
            </a:br>
            <a:r>
              <a:rPr lang="en-GB" altLang="en-US" b="1" dirty="0" smtClean="0"/>
              <a:t>With Miss </a:t>
            </a:r>
            <a:r>
              <a:rPr lang="en-GB" altLang="en-US" b="1" dirty="0" err="1" smtClean="0"/>
              <a:t>Landells</a:t>
            </a:r>
            <a:endParaRPr lang="en-GB" altLang="en-US" b="1" dirty="0" smtClean="0"/>
          </a:p>
        </p:txBody>
      </p:sp>
      <p:pic>
        <p:nvPicPr>
          <p:cNvPr id="4" name="Picture 6" descr="C:\Users\mcconj78\AppData\Local\Microsoft\Windows\Temporary Internet Files\Content.IE5\6G3JICWV\clip_image019[1].jpg"/>
          <p:cNvPicPr>
            <a:picLocks noChangeAspect="1" noChangeArrowheads="1"/>
          </p:cNvPicPr>
          <p:nvPr/>
        </p:nvPicPr>
        <p:blipFill>
          <a:blip r:embed="rId3" cstate="print"/>
          <a:srcRect/>
          <a:stretch>
            <a:fillRect/>
          </a:stretch>
        </p:blipFill>
        <p:spPr bwMode="auto">
          <a:xfrm>
            <a:off x="5909479" y="0"/>
            <a:ext cx="3035583" cy="1672977"/>
          </a:xfrm>
          <a:prstGeom prst="rect">
            <a:avLst/>
          </a:prstGeom>
          <a:noFill/>
        </p:spPr>
      </p:pic>
      <p:pic>
        <p:nvPicPr>
          <p:cNvPr id="5" name="Picture 7" descr="C:\Users\mcconj78\AppData\Local\Microsoft\Windows\Temporary Internet Files\Content.IE5\97TWH22J\circle_of_friends[1].jpg"/>
          <p:cNvPicPr>
            <a:picLocks noChangeAspect="1" noChangeArrowheads="1"/>
          </p:cNvPicPr>
          <p:nvPr/>
        </p:nvPicPr>
        <p:blipFill>
          <a:blip r:embed="rId4" cstate="print"/>
          <a:srcRect/>
          <a:stretch>
            <a:fillRect/>
          </a:stretch>
        </p:blipFill>
        <p:spPr bwMode="auto">
          <a:xfrm>
            <a:off x="357909" y="0"/>
            <a:ext cx="2039888" cy="2039888"/>
          </a:xfrm>
          <a:prstGeom prst="rect">
            <a:avLst/>
          </a:prstGeom>
          <a:noFill/>
        </p:spPr>
      </p:pic>
    </p:spTree>
  </p:cSld>
  <p:clrMapOvr>
    <a:masterClrMapping/>
  </p:clrMapOvr>
  <p:transition advTm="6334"/>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 </a:t>
            </a:r>
            <a:endParaRPr lang="en-GB" dirty="0"/>
          </a:p>
        </p:txBody>
      </p:sp>
      <p:sp>
        <p:nvSpPr>
          <p:cNvPr id="3" name="Content Placeholder 2"/>
          <p:cNvSpPr>
            <a:spLocks noGrp="1"/>
          </p:cNvSpPr>
          <p:nvPr>
            <p:ph sz="half" idx="1"/>
          </p:nvPr>
        </p:nvSpPr>
        <p:spPr>
          <a:xfrm>
            <a:off x="457199" y="1600201"/>
            <a:ext cx="7030995" cy="3107724"/>
          </a:xfrm>
        </p:spPr>
        <p:txBody>
          <a:bodyPr/>
          <a:lstStyle/>
          <a:p>
            <a:r>
              <a:rPr lang="en-GB" i="1" dirty="0" smtClean="0"/>
              <a:t>I think that is all for now. I really hope you found this information useful, if you have any questions please do not hesitate to contact me </a:t>
            </a:r>
            <a:r>
              <a:rPr lang="en-GB" i="1" dirty="0" smtClean="0">
                <a:sym typeface="Wingdings" pitchFamily="2" charset="2"/>
              </a:rPr>
              <a:t></a:t>
            </a:r>
          </a:p>
        </p:txBody>
      </p:sp>
      <p:pic>
        <p:nvPicPr>
          <p:cNvPr id="7170" name="Picture 2" descr="C:\Users\landes42\AppData\Local\Microsoft\Windows\Temporary Internet Files\Content.IE5\UIMU3XRL\thank_you[1].jpg"/>
          <p:cNvPicPr>
            <a:picLocks noChangeAspect="1" noChangeArrowheads="1"/>
          </p:cNvPicPr>
          <p:nvPr/>
        </p:nvPicPr>
        <p:blipFill>
          <a:blip r:embed="rId2" cstate="print"/>
          <a:srcRect/>
          <a:stretch>
            <a:fillRect/>
          </a:stretch>
        </p:blipFill>
        <p:spPr bwMode="auto">
          <a:xfrm>
            <a:off x="4987707" y="3263900"/>
            <a:ext cx="3572092" cy="2435224"/>
          </a:xfrm>
          <a:prstGeom prst="rect">
            <a:avLst/>
          </a:prstGeom>
          <a:noFill/>
        </p:spPr>
      </p:pic>
    </p:spTree>
  </p:cSld>
  <p:clrMapOvr>
    <a:masterClrMapping/>
  </p:clrMapOvr>
  <p:transition advTm="11981"/>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9557" y="0"/>
            <a:ext cx="8229600" cy="1143000"/>
          </a:xfrm>
        </p:spPr>
        <p:txBody>
          <a:bodyPr/>
          <a:lstStyle/>
          <a:p>
            <a:pPr eaLnBrk="1" hangingPunct="1"/>
            <a:r>
              <a:rPr lang="en-US" altLang="en-US" dirty="0" smtClean="0"/>
              <a:t>Welcome</a:t>
            </a:r>
          </a:p>
        </p:txBody>
      </p:sp>
      <p:sp>
        <p:nvSpPr>
          <p:cNvPr id="6147" name="Rectangle 3"/>
          <p:cNvSpPr>
            <a:spLocks noGrp="1" noChangeArrowheads="1"/>
          </p:cNvSpPr>
          <p:nvPr>
            <p:ph type="body" idx="1"/>
          </p:nvPr>
        </p:nvSpPr>
        <p:spPr>
          <a:xfrm>
            <a:off x="457201" y="1105930"/>
            <a:ext cx="8229600" cy="4525963"/>
          </a:xfrm>
        </p:spPr>
        <p:txBody>
          <a:bodyPr/>
          <a:lstStyle/>
          <a:p>
            <a:pPr>
              <a:buNone/>
            </a:pPr>
            <a:r>
              <a:rPr lang="en-GB" sz="2200" i="1" dirty="0" smtClean="0"/>
              <a:t>Hi Everyone! </a:t>
            </a:r>
          </a:p>
          <a:p>
            <a:pPr>
              <a:buNone/>
            </a:pPr>
            <a:r>
              <a:rPr lang="en-GB" sz="2200" i="1" dirty="0" smtClean="0"/>
              <a:t>   This is of course not my usual ‘meet the teacher’ format but I hope this provides you with lots of useful information. The luxury of being a P1/2 teacher in these unusual times is I have already met most of you from a distance at pick up and drop off </a:t>
            </a:r>
            <a:r>
              <a:rPr lang="en-GB" sz="2200" i="1" dirty="0" smtClean="0">
                <a:sym typeface="Wingdings" pitchFamily="2" charset="2"/>
              </a:rPr>
              <a:t></a:t>
            </a:r>
          </a:p>
          <a:p>
            <a:pPr>
              <a:buNone/>
            </a:pPr>
            <a:endParaRPr lang="en-GB" sz="2200" i="1" dirty="0" smtClean="0">
              <a:sym typeface="Wingdings" pitchFamily="2" charset="2"/>
            </a:endParaRPr>
          </a:p>
          <a:p>
            <a:pPr>
              <a:buNone/>
            </a:pPr>
            <a:r>
              <a:rPr lang="en-GB" sz="2200" i="1" dirty="0" smtClean="0">
                <a:sym typeface="Wingdings" pitchFamily="2" charset="2"/>
              </a:rPr>
              <a:t>    I have been at </a:t>
            </a:r>
            <a:r>
              <a:rPr lang="en-GB" sz="2200" i="1" dirty="0" err="1" smtClean="0">
                <a:sym typeface="Wingdings" pitchFamily="2" charset="2"/>
              </a:rPr>
              <a:t>Gorebridge</a:t>
            </a:r>
            <a:r>
              <a:rPr lang="en-GB" sz="2200" i="1" dirty="0" smtClean="0">
                <a:sym typeface="Wingdings" pitchFamily="2" charset="2"/>
              </a:rPr>
              <a:t> Primary for 7 years now. I have taught across all stages of our school and I am really excited to be working within our infant department again!</a:t>
            </a:r>
            <a:r>
              <a:rPr lang="en-GB" sz="2200" i="1" dirty="0" smtClean="0"/>
              <a:t> </a:t>
            </a:r>
          </a:p>
          <a:p>
            <a:pPr>
              <a:buNone/>
            </a:pPr>
            <a:r>
              <a:rPr lang="en-GB" sz="2200" i="1" dirty="0" smtClean="0"/>
              <a:t>    I am also lucky enough to be one of the Principal Teachers at our school, meaning I support Mr Wood &amp; Mrs </a:t>
            </a:r>
            <a:r>
              <a:rPr lang="en-GB" sz="2200" i="1" dirty="0" err="1" smtClean="0"/>
              <a:t>Binnie</a:t>
            </a:r>
            <a:r>
              <a:rPr lang="en-GB" sz="2200" i="1" dirty="0" smtClean="0"/>
              <a:t> with School Improvement Planning.</a:t>
            </a:r>
          </a:p>
          <a:p>
            <a:pPr eaLnBrk="1" hangingPunct="1">
              <a:buNone/>
            </a:pPr>
            <a:endParaRPr lang="en-US" altLang="en-US" dirty="0" smtClean="0"/>
          </a:p>
        </p:txBody>
      </p:sp>
      <p:pic>
        <p:nvPicPr>
          <p:cNvPr id="2050" name="Picture 2" descr="C:\Users\landes42\AppData\Local\Microsoft\Windows\Temporary Internet Files\Content.IE5\PIP0ACK6\hello-clip-art-text[1].jpg"/>
          <p:cNvPicPr>
            <a:picLocks noChangeAspect="1" noChangeArrowheads="1"/>
          </p:cNvPicPr>
          <p:nvPr/>
        </p:nvPicPr>
        <p:blipFill>
          <a:blip r:embed="rId3" cstate="print"/>
          <a:srcRect/>
          <a:stretch>
            <a:fillRect/>
          </a:stretch>
        </p:blipFill>
        <p:spPr bwMode="auto">
          <a:xfrm>
            <a:off x="6253163" y="177800"/>
            <a:ext cx="2522537" cy="689083"/>
          </a:xfrm>
          <a:prstGeom prst="rect">
            <a:avLst/>
          </a:prstGeom>
          <a:noFill/>
        </p:spPr>
      </p:pic>
    </p:spTree>
  </p:cSld>
  <p:clrMapOvr>
    <a:masterClrMapping/>
  </p:clrMapOvr>
  <p:transition advTm="14336"/>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9557" y="0"/>
            <a:ext cx="8229600" cy="1143000"/>
          </a:xfrm>
        </p:spPr>
        <p:txBody>
          <a:bodyPr/>
          <a:lstStyle/>
          <a:p>
            <a:pPr eaLnBrk="1" hangingPunct="1"/>
            <a:r>
              <a:rPr lang="en-GB" altLang="en-US" dirty="0" smtClean="0"/>
              <a:t>Staff in P1/2L</a:t>
            </a:r>
            <a:endParaRPr lang="en-US" altLang="en-US" dirty="0" smtClean="0"/>
          </a:p>
        </p:txBody>
      </p:sp>
      <p:sp>
        <p:nvSpPr>
          <p:cNvPr id="6147" name="Rectangle 3"/>
          <p:cNvSpPr>
            <a:spLocks noGrp="1" noChangeArrowheads="1"/>
          </p:cNvSpPr>
          <p:nvPr>
            <p:ph type="body" idx="1"/>
          </p:nvPr>
        </p:nvSpPr>
        <p:spPr>
          <a:xfrm>
            <a:off x="457201" y="1105930"/>
            <a:ext cx="8229600" cy="4525963"/>
          </a:xfrm>
        </p:spPr>
        <p:txBody>
          <a:bodyPr/>
          <a:lstStyle/>
          <a:p>
            <a:r>
              <a:rPr lang="en-GB" sz="2800" dirty="0" smtClean="0"/>
              <a:t>As you are already aware, on a Tuesday afternoon Mrs Stewart will teach the class and on a Wednesday afternoon it will be Mrs </a:t>
            </a:r>
            <a:r>
              <a:rPr lang="en-GB" sz="2800" dirty="0" err="1" smtClean="0"/>
              <a:t>Meikle</a:t>
            </a:r>
            <a:r>
              <a:rPr lang="en-GB" sz="2800" dirty="0" smtClean="0"/>
              <a:t>. We all work closely together on planning teaching and learning experiences for our learners. </a:t>
            </a:r>
          </a:p>
          <a:p>
            <a:r>
              <a:rPr lang="en-GB" sz="2800" dirty="0" smtClean="0"/>
              <a:t>We are also lucky enough to have Learning Assistants supporting learning in P1/2L . For now, the adults who will be supporting in our class will be Mr O’Brien an Miss Gavin. </a:t>
            </a:r>
          </a:p>
          <a:p>
            <a:endParaRPr lang="en-GB" sz="2800" dirty="0" smtClean="0"/>
          </a:p>
          <a:p>
            <a:endParaRPr lang="en-GB" dirty="0" smtClean="0"/>
          </a:p>
          <a:p>
            <a:pPr eaLnBrk="1" hangingPunct="1"/>
            <a:endParaRPr lang="en-US" altLang="en-US" dirty="0" smtClean="0"/>
          </a:p>
        </p:txBody>
      </p:sp>
      <p:pic>
        <p:nvPicPr>
          <p:cNvPr id="3074" name="Picture 2" descr="C:\Users\landes42\AppData\Local\Microsoft\Windows\Temporary Internet Files\Content.IE5\Z4MO5S5F\imagesCAH8PA27[1].jpg"/>
          <p:cNvPicPr>
            <a:picLocks noChangeAspect="1" noChangeArrowheads="1"/>
          </p:cNvPicPr>
          <p:nvPr/>
        </p:nvPicPr>
        <p:blipFill>
          <a:blip r:embed="rId3" cstate="print"/>
          <a:srcRect/>
          <a:stretch>
            <a:fillRect/>
          </a:stretch>
        </p:blipFill>
        <p:spPr bwMode="auto">
          <a:xfrm>
            <a:off x="7416800" y="-215900"/>
            <a:ext cx="1444190" cy="1362915"/>
          </a:xfrm>
          <a:prstGeom prst="rect">
            <a:avLst/>
          </a:prstGeom>
          <a:noFill/>
        </p:spPr>
      </p:pic>
    </p:spTree>
  </p:cSld>
  <p:clrMapOvr>
    <a:masterClrMapping/>
  </p:clrMapOvr>
  <p:transition advTm="14336"/>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in P1/2L</a:t>
            </a:r>
            <a:endParaRPr lang="en-US" dirty="0"/>
          </a:p>
        </p:txBody>
      </p:sp>
      <p:sp>
        <p:nvSpPr>
          <p:cNvPr id="3" name="Content Placeholder 2"/>
          <p:cNvSpPr>
            <a:spLocks noGrp="1"/>
          </p:cNvSpPr>
          <p:nvPr>
            <p:ph idx="1"/>
          </p:nvPr>
        </p:nvSpPr>
        <p:spPr>
          <a:xfrm>
            <a:off x="420131" y="1315995"/>
            <a:ext cx="8229600" cy="4525963"/>
          </a:xfrm>
        </p:spPr>
        <p:txBody>
          <a:bodyPr/>
          <a:lstStyle/>
          <a:p>
            <a:r>
              <a:rPr lang="en-GB" sz="1800" b="1" u="sng" dirty="0" smtClean="0"/>
              <a:t>Literacy P1 </a:t>
            </a:r>
            <a:r>
              <a:rPr lang="en-GB" sz="1800" dirty="0" smtClean="0"/>
              <a:t>– we will be using Read Write Inc for phonics and will          learn 3 new sounds a week. </a:t>
            </a:r>
          </a:p>
          <a:p>
            <a:r>
              <a:rPr lang="en-GB" sz="1800" b="1" u="sng" dirty="0" smtClean="0"/>
              <a:t>Literacy P2 </a:t>
            </a:r>
            <a:r>
              <a:rPr lang="en-GB" sz="1800" dirty="0" smtClean="0"/>
              <a:t>– we will be using Read Write Inc to support phonics, reading and writing. Some of us will be learning initial sounds, whilst others will be learning diagraphs and word building. We will be familiarising ourselves with ‘</a:t>
            </a:r>
            <a:r>
              <a:rPr lang="en-GB" sz="1800" dirty="0" err="1" smtClean="0"/>
              <a:t>dittys</a:t>
            </a:r>
            <a:r>
              <a:rPr lang="en-GB" sz="1800" dirty="0" smtClean="0"/>
              <a:t>’ before moving onto Reading books. </a:t>
            </a:r>
          </a:p>
          <a:p>
            <a:r>
              <a:rPr lang="en-GB" sz="1800" b="1" u="sng" dirty="0" smtClean="0"/>
              <a:t>Writing</a:t>
            </a:r>
            <a:r>
              <a:rPr lang="en-GB" sz="1800" dirty="0" smtClean="0"/>
              <a:t> – we will be using the framework of ‘Big Writing’. Which means we will have one writing session in the week but will be continuously developing the tools and skills for writing across all curricular areas throughout the week. </a:t>
            </a:r>
          </a:p>
          <a:p>
            <a:r>
              <a:rPr lang="en-GB" sz="1800" b="1" u="sng" dirty="0" smtClean="0"/>
              <a:t>Numeracy</a:t>
            </a:r>
            <a:r>
              <a:rPr lang="en-GB" sz="1800" dirty="0" smtClean="0"/>
              <a:t> – we will be using the SEAL approach (Stages of Early Arithmetical Learning) to numeracy which drills down on the concepts of early number skills and often uses practical materials regularly. We will also be using </a:t>
            </a:r>
            <a:r>
              <a:rPr lang="en-GB" sz="1800" dirty="0" err="1" smtClean="0"/>
              <a:t>Teejay</a:t>
            </a:r>
            <a:r>
              <a:rPr lang="en-GB" sz="1800" dirty="0" smtClean="0"/>
              <a:t> Maths resources to further develop our numeracy skills. </a:t>
            </a:r>
          </a:p>
          <a:p>
            <a:r>
              <a:rPr lang="en-GB" sz="1800" b="1" u="sng" dirty="0" smtClean="0"/>
              <a:t>Topic </a:t>
            </a:r>
            <a:r>
              <a:rPr lang="en-GB" sz="1800" dirty="0" smtClean="0"/>
              <a:t>– this session we will be learning about our identity, our community and our rights. </a:t>
            </a:r>
          </a:p>
          <a:p>
            <a:endParaRPr lang="en-GB" sz="2000" dirty="0" smtClean="0"/>
          </a:p>
          <a:p>
            <a:endParaRPr lang="en-US" sz="1100" dirty="0"/>
          </a:p>
        </p:txBody>
      </p:sp>
      <p:pic>
        <p:nvPicPr>
          <p:cNvPr id="4098" name="Picture 2" descr="C:\Users\landes42\AppData\Local\Microsoft\Windows\Temporary Internet Files\Content.IE5\P467I331\education-919895_640[1].jpg"/>
          <p:cNvPicPr>
            <a:picLocks noChangeAspect="1" noChangeArrowheads="1"/>
          </p:cNvPicPr>
          <p:nvPr/>
        </p:nvPicPr>
        <p:blipFill>
          <a:blip r:embed="rId2" cstate="print"/>
          <a:srcRect/>
          <a:stretch>
            <a:fillRect/>
          </a:stretch>
        </p:blipFill>
        <p:spPr bwMode="auto">
          <a:xfrm>
            <a:off x="6972299" y="-254000"/>
            <a:ext cx="1989765" cy="1346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9557" y="0"/>
            <a:ext cx="8229600" cy="1143000"/>
          </a:xfrm>
        </p:spPr>
        <p:txBody>
          <a:bodyPr/>
          <a:lstStyle/>
          <a:p>
            <a:pPr eaLnBrk="1" hangingPunct="1"/>
            <a:r>
              <a:rPr lang="en-US" altLang="en-US" dirty="0" smtClean="0"/>
              <a:t>Homework</a:t>
            </a:r>
          </a:p>
        </p:txBody>
      </p:sp>
      <p:sp>
        <p:nvSpPr>
          <p:cNvPr id="6147" name="Rectangle 3"/>
          <p:cNvSpPr>
            <a:spLocks noGrp="1" noChangeArrowheads="1"/>
          </p:cNvSpPr>
          <p:nvPr>
            <p:ph type="body" idx="1"/>
          </p:nvPr>
        </p:nvSpPr>
        <p:spPr>
          <a:xfrm>
            <a:off x="358347" y="970007"/>
            <a:ext cx="8229600" cy="4525963"/>
          </a:xfrm>
        </p:spPr>
        <p:txBody>
          <a:bodyPr/>
          <a:lstStyle/>
          <a:p>
            <a:endParaRPr lang="en-GB" sz="2000" dirty="0" smtClean="0"/>
          </a:p>
          <a:p>
            <a:r>
              <a:rPr lang="en-GB" sz="2000" dirty="0" smtClean="0"/>
              <a:t>Please upload completed tasks onto Seesaw, do not bring any homework back into school. </a:t>
            </a:r>
          </a:p>
          <a:p>
            <a:r>
              <a:rPr lang="en-GB" sz="2000" b="1" u="sng" dirty="0" smtClean="0"/>
              <a:t>P1 Reading</a:t>
            </a:r>
            <a:r>
              <a:rPr lang="en-GB" sz="2000" dirty="0" smtClean="0"/>
              <a:t>– Read Write Inc sounds will be given out on a Thursday. These will  be the 3 sounds that have been taught in class that week. Your child will soon begin reading using ‘</a:t>
            </a:r>
            <a:r>
              <a:rPr lang="en-GB" sz="2000" dirty="0" err="1" smtClean="0"/>
              <a:t>dittys</a:t>
            </a:r>
            <a:r>
              <a:rPr lang="en-GB" sz="2000" dirty="0" smtClean="0"/>
              <a:t>’ which are part of RWI and are the first step in learning to read!</a:t>
            </a:r>
          </a:p>
          <a:p>
            <a:r>
              <a:rPr lang="en-GB" sz="2000" b="1" u="sng" dirty="0" smtClean="0"/>
              <a:t>P2 Reading </a:t>
            </a:r>
            <a:r>
              <a:rPr lang="en-GB" sz="2000" dirty="0" smtClean="0"/>
              <a:t>– some learners will be recapping sounds before moving onto diagraphs whilst others will already have started with ‘</a:t>
            </a:r>
            <a:r>
              <a:rPr lang="en-GB" sz="2000" dirty="0" err="1" smtClean="0"/>
              <a:t>dittys</a:t>
            </a:r>
            <a:r>
              <a:rPr lang="en-GB" sz="2000" dirty="0" smtClean="0"/>
              <a:t>’ and word building.</a:t>
            </a:r>
          </a:p>
          <a:p>
            <a:r>
              <a:rPr lang="en-GB" sz="2000" b="1" u="sng" dirty="0" smtClean="0"/>
              <a:t>P2 Spelling </a:t>
            </a:r>
            <a:r>
              <a:rPr lang="en-GB" sz="2000" dirty="0" smtClean="0"/>
              <a:t>– Mrs </a:t>
            </a:r>
            <a:r>
              <a:rPr lang="en-GB" sz="2000" dirty="0" err="1" smtClean="0"/>
              <a:t>Meikle</a:t>
            </a:r>
            <a:r>
              <a:rPr lang="en-GB" sz="2000" dirty="0" smtClean="0"/>
              <a:t> will issue Spelling Homework on a Wednesday.</a:t>
            </a:r>
          </a:p>
          <a:p>
            <a:r>
              <a:rPr lang="en-GB" sz="2000" b="1" u="sng" dirty="0" smtClean="0"/>
              <a:t>P1 – Spelling </a:t>
            </a:r>
            <a:r>
              <a:rPr lang="en-GB" sz="2000" dirty="0" smtClean="0"/>
              <a:t>– will be issued in due course. </a:t>
            </a:r>
          </a:p>
          <a:p>
            <a:r>
              <a:rPr lang="en-GB" sz="2000" b="1" u="sng" dirty="0" smtClean="0"/>
              <a:t>IDL</a:t>
            </a:r>
            <a:r>
              <a:rPr lang="en-GB" sz="2000" u="sng" dirty="0" smtClean="0"/>
              <a:t>-</a:t>
            </a:r>
            <a:r>
              <a:rPr lang="en-GB" sz="2000" dirty="0" smtClean="0"/>
              <a:t> Some weeks extra homework based on our topic will be given out .</a:t>
            </a:r>
          </a:p>
          <a:p>
            <a:pPr eaLnBrk="1" hangingPunct="1"/>
            <a:endParaRPr lang="en-US" altLang="en-US" dirty="0" smtClean="0"/>
          </a:p>
        </p:txBody>
      </p:sp>
      <p:pic>
        <p:nvPicPr>
          <p:cNvPr id="5122" name="Picture 2" descr="C:\Users\landes42\AppData\Local\Microsoft\Windows\Temporary Internet Files\Content.IE5\UIMU3XRL\clipart0198[1].jpg"/>
          <p:cNvPicPr>
            <a:picLocks noChangeAspect="1" noChangeArrowheads="1"/>
          </p:cNvPicPr>
          <p:nvPr/>
        </p:nvPicPr>
        <p:blipFill>
          <a:blip r:embed="rId3" cstate="print"/>
          <a:srcRect/>
          <a:stretch>
            <a:fillRect/>
          </a:stretch>
        </p:blipFill>
        <p:spPr bwMode="auto">
          <a:xfrm>
            <a:off x="6898964" y="0"/>
            <a:ext cx="1571936" cy="1282700"/>
          </a:xfrm>
          <a:prstGeom prst="rect">
            <a:avLst/>
          </a:prstGeom>
          <a:noFill/>
        </p:spPr>
      </p:pic>
    </p:spTree>
  </p:cSld>
  <p:clrMapOvr>
    <a:masterClrMapping/>
  </p:clrMapOvr>
  <p:transition advTm="14336"/>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06628" y="0"/>
            <a:ext cx="8229600" cy="1143000"/>
          </a:xfrm>
        </p:spPr>
        <p:txBody>
          <a:bodyPr/>
          <a:lstStyle/>
          <a:p>
            <a:pPr eaLnBrk="1" hangingPunct="1"/>
            <a:r>
              <a:rPr lang="en-GB" altLang="en-US" dirty="0" smtClean="0"/>
              <a:t>Big Writing </a:t>
            </a:r>
            <a:endParaRPr lang="en-US" altLang="en-US" dirty="0" smtClean="0"/>
          </a:p>
        </p:txBody>
      </p:sp>
      <p:sp>
        <p:nvSpPr>
          <p:cNvPr id="4" name="Content Placeholder 2"/>
          <p:cNvSpPr txBox="1">
            <a:spLocks/>
          </p:cNvSpPr>
          <p:nvPr/>
        </p:nvSpPr>
        <p:spPr>
          <a:xfrm>
            <a:off x="494270" y="920579"/>
            <a:ext cx="8229600" cy="5257800"/>
          </a:xfrm>
          <a:prstGeom prst="rect">
            <a:avLst/>
          </a:prstGeom>
        </p:spPr>
        <p:txBody>
          <a:bodyPr>
            <a:normAutofit fontScale="92500" lnSpcReduction="10000"/>
          </a:bodyPr>
          <a:lstStyle/>
          <a:p>
            <a:pPr marL="342900" marR="0" lvl="0" indent="-342900" defTabSz="914400" rtl="0" eaLnBrk="0" fontAlgn="base" latinLnBrk="0" hangingPunct="0">
              <a:lnSpc>
                <a:spcPct val="100000"/>
              </a:lnSpc>
              <a:spcBef>
                <a:spcPct val="20000"/>
              </a:spcBef>
              <a:spcAft>
                <a:spcPct val="0"/>
              </a:spcAft>
              <a:buClrTx/>
              <a:buSzTx/>
              <a:tabLst/>
              <a:defRPr/>
            </a:pPr>
            <a:r>
              <a:rPr lang="en-GB" sz="2800" kern="0" noProof="0" dirty="0" smtClean="0">
                <a:latin typeface="+mn-lt"/>
              </a:rPr>
              <a:t>   Our w</a:t>
            </a:r>
            <a:r>
              <a:rPr kumimoji="0" lang="en-GB" sz="2800" b="0" i="0" u="none" strike="noStrike" kern="0" cap="none" spc="0" normalizeH="0" baseline="0" noProof="0" dirty="0" smtClean="0">
                <a:ln>
                  <a:noFill/>
                </a:ln>
                <a:solidFill>
                  <a:schemeClr val="tx1"/>
                </a:solidFill>
                <a:effectLst/>
                <a:uLnTx/>
                <a:uFillTx/>
                <a:latin typeface="+mn-lt"/>
                <a:ea typeface="+mn-ea"/>
                <a:cs typeface="+mn-cs"/>
              </a:rPr>
              <a:t>riting sessions will be on a</a:t>
            </a:r>
            <a:r>
              <a:rPr kumimoji="0" lang="en-GB" sz="2800" b="0" i="0" u="none" strike="noStrike" kern="0" cap="none" spc="0" normalizeH="0" noProof="0" dirty="0" smtClean="0">
                <a:ln>
                  <a:noFill/>
                </a:ln>
                <a:solidFill>
                  <a:schemeClr val="tx1"/>
                </a:solidFill>
                <a:effectLst/>
                <a:uLnTx/>
                <a:uFillTx/>
                <a:latin typeface="+mn-lt"/>
                <a:ea typeface="+mn-ea"/>
                <a:cs typeface="+mn-cs"/>
              </a:rPr>
              <a:t> Thursday morning.</a:t>
            </a:r>
            <a:r>
              <a:rPr lang="en-GB" sz="2800" kern="0" dirty="0" smtClean="0">
                <a:latin typeface="+mn-lt"/>
              </a:rPr>
              <a:t> For now, </a:t>
            </a:r>
            <a:r>
              <a:rPr lang="en-GB" sz="2800" kern="0" noProof="0" dirty="0" smtClean="0">
                <a:latin typeface="+mn-lt"/>
              </a:rPr>
              <a:t>we will be writing personal accounts of real life events. Throughout the year we will be learning how to write across various different genres.</a:t>
            </a:r>
          </a:p>
          <a:p>
            <a:pPr marL="342900" marR="0" lvl="0" indent="-342900" defTabSz="914400" rtl="0" eaLnBrk="0" fontAlgn="base" latinLnBrk="0" hangingPunct="0">
              <a:lnSpc>
                <a:spcPct val="100000"/>
              </a:lnSpc>
              <a:spcBef>
                <a:spcPct val="20000"/>
              </a:spcBef>
              <a:spcAft>
                <a:spcPct val="0"/>
              </a:spcAft>
              <a:buClrTx/>
              <a:buSzTx/>
              <a:tabLst/>
              <a:defRPr/>
            </a:pPr>
            <a:endParaRPr lang="en-GB" sz="2800" kern="0" noProof="0" dirty="0" smtClean="0">
              <a:latin typeface="+mn-lt"/>
            </a:endParaRPr>
          </a:p>
          <a:p>
            <a:pPr marL="342900" marR="0" lvl="0" indent="-342900" defTabSz="914400" rtl="0" eaLnBrk="0" fontAlgn="base" latinLnBrk="0" hangingPunct="0">
              <a:lnSpc>
                <a:spcPct val="100000"/>
              </a:lnSpc>
              <a:spcBef>
                <a:spcPct val="20000"/>
              </a:spcBef>
              <a:spcAft>
                <a:spcPct val="0"/>
              </a:spcAft>
              <a:buClrTx/>
              <a:buSzTx/>
              <a:tabLst/>
              <a:defRPr/>
            </a:pPr>
            <a:r>
              <a:rPr kumimoji="0" lang="en-GB" sz="2800" b="0" i="0" u="none" strike="noStrike" kern="0" cap="none" spc="0" normalizeH="0" dirty="0" smtClean="0">
                <a:ln>
                  <a:noFill/>
                </a:ln>
                <a:solidFill>
                  <a:schemeClr val="tx1"/>
                </a:solidFill>
                <a:effectLst/>
                <a:uLnTx/>
                <a:uFillTx/>
                <a:latin typeface="+mn-lt"/>
                <a:ea typeface="+mn-ea"/>
                <a:cs typeface="+mn-cs"/>
              </a:rPr>
              <a:t>   It is important to recognise that we wi</a:t>
            </a:r>
            <a:r>
              <a:rPr lang="en-GB" sz="2800" kern="0" dirty="0" smtClean="0">
                <a:latin typeface="+mn-lt"/>
              </a:rPr>
              <a:t>ll be using our Listening and Talking skills to support our writing too so investing in ‘time to talk’ at home is just as helpful as reading a  book with your child. </a:t>
            </a:r>
            <a:endParaRPr kumimoji="0" lang="en-GB" sz="2800" b="0" i="0" u="none" strike="noStrike" kern="0" cap="none" spc="0" normalizeH="0" noProof="0" dirty="0" smtClean="0">
              <a:ln>
                <a:noFill/>
              </a:ln>
              <a:solidFill>
                <a:schemeClr val="tx1"/>
              </a:solidFill>
              <a:effectLst/>
              <a:uLnTx/>
              <a:uFillTx/>
              <a:latin typeface="+mn-lt"/>
              <a:ea typeface="+mn-ea"/>
              <a:cs typeface="+mn-cs"/>
            </a:endParaRPr>
          </a:p>
          <a:p>
            <a:pPr marL="342900" marR="0" lvl="0" indent="-342900" defTabSz="914400" rtl="0" eaLnBrk="0" fontAlgn="base" latinLnBrk="0" hangingPunct="0">
              <a:lnSpc>
                <a:spcPct val="100000"/>
              </a:lnSpc>
              <a:spcBef>
                <a:spcPct val="20000"/>
              </a:spcBef>
              <a:spcAft>
                <a:spcPct val="0"/>
              </a:spcAft>
              <a:buClrTx/>
              <a:buSzTx/>
              <a:tabLst/>
              <a:defRPr/>
            </a:pPr>
            <a:endParaRPr kumimoji="0" lang="en-GB" sz="1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defTabSz="914400" rtl="0" eaLnBrk="0" fontAlgn="base" latinLnBrk="0" hangingPunct="0">
              <a:lnSpc>
                <a:spcPct val="100000"/>
              </a:lnSpc>
              <a:spcBef>
                <a:spcPct val="20000"/>
              </a:spcBef>
              <a:spcAft>
                <a:spcPct val="0"/>
              </a:spcAft>
              <a:buClrTx/>
              <a:buSzTx/>
              <a:tabLst/>
              <a:defRPr/>
            </a:pPr>
            <a:r>
              <a:rPr lang="en-GB" sz="2800" kern="0" noProof="0" dirty="0" smtClean="0">
                <a:latin typeface="+mn-lt"/>
              </a:rPr>
              <a:t>   Vocabulary will be built in across all curricular areas </a:t>
            </a:r>
            <a:r>
              <a:rPr lang="en-GB" sz="2800" kern="0" dirty="0" smtClean="0">
                <a:latin typeface="+mn-lt"/>
              </a:rPr>
              <a:t>to help learners develop their language skills which will support writing. W</a:t>
            </a:r>
            <a:r>
              <a:rPr kumimoji="0" lang="en-GB" sz="2800" b="0" i="0" u="none" strike="noStrike" kern="0" cap="none" spc="0" normalizeH="0" baseline="0" noProof="0" dirty="0" smtClean="0">
                <a:ln>
                  <a:noFill/>
                </a:ln>
                <a:solidFill>
                  <a:schemeClr val="tx1"/>
                </a:solidFill>
                <a:effectLst/>
                <a:uLnTx/>
                <a:uFillTx/>
                <a:latin typeface="+mn-lt"/>
                <a:ea typeface="+mn-ea"/>
                <a:cs typeface="+mn-cs"/>
              </a:rPr>
              <a:t>hole</a:t>
            </a:r>
            <a:r>
              <a:rPr kumimoji="0" lang="en-GB" sz="2800" b="0" i="0" u="none" strike="noStrike" kern="0" cap="none" spc="0" normalizeH="0" noProof="0" dirty="0" smtClean="0">
                <a:ln>
                  <a:noFill/>
                </a:ln>
                <a:solidFill>
                  <a:schemeClr val="tx1"/>
                </a:solidFill>
                <a:effectLst/>
                <a:uLnTx/>
                <a:uFillTx/>
                <a:latin typeface="+mn-lt"/>
                <a:ea typeface="+mn-ea"/>
                <a:cs typeface="+mn-cs"/>
              </a:rPr>
              <a:t> c</a:t>
            </a:r>
            <a:r>
              <a:rPr kumimoji="0" lang="en-GB" sz="2800" b="0" i="0" u="none" strike="noStrike" kern="0" cap="none" spc="0" normalizeH="0" baseline="0" noProof="0" dirty="0" smtClean="0">
                <a:ln>
                  <a:noFill/>
                </a:ln>
                <a:solidFill>
                  <a:schemeClr val="tx1"/>
                </a:solidFill>
                <a:effectLst/>
                <a:uLnTx/>
                <a:uFillTx/>
                <a:latin typeface="+mn-lt"/>
                <a:ea typeface="+mn-ea"/>
                <a:cs typeface="+mn-cs"/>
              </a:rPr>
              <a:t>lass planning</a:t>
            </a:r>
            <a:r>
              <a:rPr kumimoji="0" lang="en-GB" sz="2800" b="0" i="0" u="none" strike="noStrike" kern="0" cap="none" spc="0" normalizeH="0" noProof="0" dirty="0" smtClean="0">
                <a:ln>
                  <a:noFill/>
                </a:ln>
                <a:solidFill>
                  <a:schemeClr val="tx1"/>
                </a:solidFill>
                <a:effectLst/>
                <a:uLnTx/>
                <a:uFillTx/>
                <a:latin typeface="+mn-lt"/>
                <a:ea typeface="+mn-ea"/>
                <a:cs typeface="+mn-cs"/>
              </a:rPr>
              <a:t> will also support writing for all learners.</a:t>
            </a:r>
            <a:r>
              <a:rPr lang="en-GB" sz="1400" kern="0" noProof="0" dirty="0" smtClean="0">
                <a:latin typeface="+mn-lt"/>
              </a:rPr>
              <a:t> </a:t>
            </a:r>
            <a:endParaRPr lang="en-GB" sz="2800" kern="0" dirty="0" smtClean="0">
              <a:latin typeface="+mn-lt"/>
            </a:endParaRPr>
          </a:p>
        </p:txBody>
      </p:sp>
      <p:pic>
        <p:nvPicPr>
          <p:cNvPr id="6146" name="Picture 2" descr="C:\Users\landes42\AppData\Local\Microsoft\Windows\Temporary Internet Files\Content.IE5\P467I331\14223-illustration-of-a-pencil-pv[1].png"/>
          <p:cNvPicPr>
            <a:picLocks noChangeAspect="1" noChangeArrowheads="1"/>
          </p:cNvPicPr>
          <p:nvPr/>
        </p:nvPicPr>
        <p:blipFill>
          <a:blip r:embed="rId3" cstate="print"/>
          <a:srcRect/>
          <a:stretch>
            <a:fillRect/>
          </a:stretch>
        </p:blipFill>
        <p:spPr bwMode="auto">
          <a:xfrm rot="20110066" flipH="1">
            <a:off x="7173631" y="-55213"/>
            <a:ext cx="1073528" cy="1073528"/>
          </a:xfrm>
          <a:prstGeom prst="rect">
            <a:avLst/>
          </a:prstGeom>
          <a:noFill/>
        </p:spPr>
      </p:pic>
    </p:spTree>
  </p:cSld>
  <p:clrMapOvr>
    <a:masterClrMapping/>
  </p:clrMapOvr>
  <p:transition advTm="11637"/>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smtClean="0"/>
              <a:t>Sharing Stories</a:t>
            </a:r>
          </a:p>
        </p:txBody>
      </p:sp>
      <p:sp>
        <p:nvSpPr>
          <p:cNvPr id="12291" name="Rectangle 3"/>
          <p:cNvSpPr>
            <a:spLocks noGrp="1" noChangeArrowheads="1"/>
          </p:cNvSpPr>
          <p:nvPr>
            <p:ph type="body" sz="half" idx="1"/>
          </p:nvPr>
        </p:nvSpPr>
        <p:spPr>
          <a:xfrm>
            <a:off x="457199" y="1600201"/>
            <a:ext cx="7500551" cy="3268362"/>
          </a:xfrm>
        </p:spPr>
        <p:txBody>
          <a:bodyPr/>
          <a:lstStyle/>
          <a:p>
            <a:r>
              <a:rPr lang="en-GB" dirty="0" smtClean="0"/>
              <a:t>We will listen to stories daily, either read by an adult  in class or online. We encourage reading for enjoyment at home also.</a:t>
            </a:r>
          </a:p>
          <a:p>
            <a:r>
              <a:rPr lang="en-GB" dirty="0" smtClean="0"/>
              <a:t>This term we have been reading the ‘Colour Monster’ to help us develop an understanding of our emotions.  </a:t>
            </a:r>
          </a:p>
          <a:p>
            <a:r>
              <a:rPr lang="en-GB" dirty="0" smtClean="0"/>
              <a:t>Every morning we develop our Listening and Talking skills by discussing a picture with a friend and sharing our ideas with others.</a:t>
            </a:r>
          </a:p>
          <a:p>
            <a:pPr eaLnBrk="1" hangingPunct="1">
              <a:buNone/>
            </a:pPr>
            <a:endParaRPr lang="en-US" altLang="en-US" dirty="0" smtClean="0"/>
          </a:p>
        </p:txBody>
      </p:sp>
      <p:pic>
        <p:nvPicPr>
          <p:cNvPr id="5" name="Picture 3" descr="C:\Users\mcconj78\AppData\Local\Microsoft\Windows\Temporary Internet Files\Content.IE5\97TWH22J\large_open_book[1].png"/>
          <p:cNvPicPr>
            <a:picLocks noChangeAspect="1" noChangeArrowheads="1"/>
          </p:cNvPicPr>
          <p:nvPr/>
        </p:nvPicPr>
        <p:blipFill>
          <a:blip r:embed="rId3" cstate="print"/>
          <a:srcRect/>
          <a:stretch>
            <a:fillRect/>
          </a:stretch>
        </p:blipFill>
        <p:spPr bwMode="auto">
          <a:xfrm>
            <a:off x="7228348" y="185349"/>
            <a:ext cx="1915651" cy="1322175"/>
          </a:xfrm>
          <a:prstGeom prst="rect">
            <a:avLst/>
          </a:prstGeom>
          <a:noFill/>
        </p:spPr>
      </p:pic>
    </p:spTree>
  </p:cSld>
  <p:clrMapOvr>
    <a:masterClrMapping/>
  </p:clrMapOvr>
  <p:transition advClick="0" advTm="312"/>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 </a:t>
            </a:r>
            <a:endParaRPr lang="en-GB" dirty="0"/>
          </a:p>
        </p:txBody>
      </p:sp>
      <p:sp>
        <p:nvSpPr>
          <p:cNvPr id="3" name="Content Placeholder 2"/>
          <p:cNvSpPr>
            <a:spLocks noGrp="1"/>
          </p:cNvSpPr>
          <p:nvPr>
            <p:ph sz="half" idx="1"/>
          </p:nvPr>
        </p:nvSpPr>
        <p:spPr>
          <a:xfrm>
            <a:off x="457199" y="1600201"/>
            <a:ext cx="7030995" cy="3107724"/>
          </a:xfrm>
        </p:spPr>
        <p:txBody>
          <a:bodyPr/>
          <a:lstStyle/>
          <a:p>
            <a:r>
              <a:rPr lang="en-GB" dirty="0" smtClean="0"/>
              <a:t>We will take part in PE with Mrs Stewart on a Wednesday. We won’t be changing into a PE for now due to current guidance.</a:t>
            </a:r>
          </a:p>
          <a:p>
            <a:r>
              <a:rPr lang="en-GB" dirty="0" smtClean="0"/>
              <a:t>Monday afternoon or Friday morning will also involve outdoor PE sessions too, this will include game playing, yoga and different forms of exercise. </a:t>
            </a:r>
          </a:p>
        </p:txBody>
      </p:sp>
      <p:pic>
        <p:nvPicPr>
          <p:cNvPr id="5" name="Picture 8" descr="C:\Users\mcconj78\AppData\Local\Microsoft\Windows\Temporary Internet Files\Content.IE5\97TWH22J\sport-5[1].png"/>
          <p:cNvPicPr>
            <a:picLocks noChangeAspect="1" noChangeArrowheads="1"/>
          </p:cNvPicPr>
          <p:nvPr/>
        </p:nvPicPr>
        <p:blipFill>
          <a:blip r:embed="rId2" cstate="print"/>
          <a:srcRect/>
          <a:stretch>
            <a:fillRect/>
          </a:stretch>
        </p:blipFill>
        <p:spPr bwMode="auto">
          <a:xfrm>
            <a:off x="7112000" y="-177799"/>
            <a:ext cx="1600200" cy="1630816"/>
          </a:xfrm>
          <a:prstGeom prst="rect">
            <a:avLst/>
          </a:prstGeom>
          <a:noFill/>
        </p:spPr>
      </p:pic>
    </p:spTree>
  </p:cSld>
  <p:clrMapOvr>
    <a:masterClrMapping/>
  </p:clrMapOvr>
  <p:transition advTm="11981"/>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IDL (Topics this year)</a:t>
            </a:r>
            <a:endParaRPr lang="en-GB" dirty="0"/>
          </a:p>
        </p:txBody>
      </p:sp>
      <p:sp>
        <p:nvSpPr>
          <p:cNvPr id="3" name="Content Placeholder 2"/>
          <p:cNvSpPr>
            <a:spLocks noGrp="1"/>
          </p:cNvSpPr>
          <p:nvPr>
            <p:ph sz="half" idx="1"/>
          </p:nvPr>
        </p:nvSpPr>
        <p:spPr>
          <a:xfrm>
            <a:off x="457199" y="1600201"/>
            <a:ext cx="7030995" cy="3107724"/>
          </a:xfrm>
        </p:spPr>
        <p:txBody>
          <a:bodyPr/>
          <a:lstStyle/>
          <a:p>
            <a:r>
              <a:rPr lang="en-GB" sz="2400" b="1" dirty="0" smtClean="0">
                <a:latin typeface="+mj-lt"/>
              </a:rPr>
              <a:t>August ‘20– October ‘20: </a:t>
            </a:r>
            <a:r>
              <a:rPr lang="en-GB" sz="2400" dirty="0" smtClean="0">
                <a:latin typeface="+mj-lt"/>
              </a:rPr>
              <a:t>Being Me</a:t>
            </a:r>
          </a:p>
          <a:p>
            <a:r>
              <a:rPr lang="en-GB" sz="2400" b="1" dirty="0" smtClean="0">
                <a:latin typeface="+mj-lt"/>
              </a:rPr>
              <a:t>October ‘20– December ‘20</a:t>
            </a:r>
            <a:r>
              <a:rPr lang="en-GB" sz="2400" dirty="0" smtClean="0">
                <a:latin typeface="+mj-lt"/>
              </a:rPr>
              <a:t>: The </a:t>
            </a:r>
            <a:r>
              <a:rPr lang="en-GB" sz="2400" dirty="0" err="1" smtClean="0">
                <a:latin typeface="+mj-lt"/>
              </a:rPr>
              <a:t>Gruffalo</a:t>
            </a:r>
            <a:endParaRPr lang="en-GB" sz="2400" dirty="0" smtClean="0">
              <a:latin typeface="+mj-lt"/>
            </a:endParaRPr>
          </a:p>
          <a:p>
            <a:r>
              <a:rPr lang="en-GB" sz="2400" b="1" dirty="0" smtClean="0">
                <a:latin typeface="+mj-lt"/>
              </a:rPr>
              <a:t>January ’21 - April ‘21</a:t>
            </a:r>
            <a:r>
              <a:rPr lang="en-GB" sz="2400" dirty="0" smtClean="0">
                <a:latin typeface="+mj-lt"/>
              </a:rPr>
              <a:t>: Hamish </a:t>
            </a:r>
            <a:r>
              <a:rPr lang="en-GB" sz="2400" dirty="0" err="1" smtClean="0">
                <a:latin typeface="+mj-lt"/>
              </a:rPr>
              <a:t>McHaggis</a:t>
            </a:r>
            <a:r>
              <a:rPr lang="en-GB" sz="2400" dirty="0" smtClean="0">
                <a:latin typeface="+mj-lt"/>
              </a:rPr>
              <a:t> (Scotland)  </a:t>
            </a:r>
          </a:p>
          <a:p>
            <a:r>
              <a:rPr lang="en-GB" sz="2400" b="1" dirty="0" smtClean="0">
                <a:latin typeface="+mj-lt"/>
              </a:rPr>
              <a:t>April ‘21 – June 21</a:t>
            </a:r>
            <a:r>
              <a:rPr lang="en-GB" sz="2400" dirty="0" smtClean="0">
                <a:latin typeface="+mj-lt"/>
              </a:rPr>
              <a:t>: Living Things</a:t>
            </a:r>
            <a:endParaRPr lang="en-US" sz="2400" dirty="0">
              <a:latin typeface="+mj-lt"/>
            </a:endParaRPr>
          </a:p>
        </p:txBody>
      </p:sp>
      <p:pic>
        <p:nvPicPr>
          <p:cNvPr id="6" name="Picture 2" descr="C:\Users\landes42\AppData\Local\Microsoft\Windows\Temporary Internet Files\Content.IE5\UIMU3XRL\image[1].jpg"/>
          <p:cNvPicPr>
            <a:picLocks noChangeAspect="1" noChangeArrowheads="1"/>
          </p:cNvPicPr>
          <p:nvPr/>
        </p:nvPicPr>
        <p:blipFill>
          <a:blip r:embed="rId2" cstate="print"/>
          <a:srcRect/>
          <a:stretch>
            <a:fillRect/>
          </a:stretch>
        </p:blipFill>
        <p:spPr bwMode="auto">
          <a:xfrm>
            <a:off x="861068" y="4202821"/>
            <a:ext cx="1717031" cy="1281169"/>
          </a:xfrm>
          <a:prstGeom prst="rect">
            <a:avLst/>
          </a:prstGeom>
          <a:noFill/>
        </p:spPr>
      </p:pic>
      <p:pic>
        <p:nvPicPr>
          <p:cNvPr id="7" name="Picture 3" descr="C:\Users\landes42\AppData\Local\Microsoft\Windows\Temporary Internet Files\Content.IE5\Z4MO5S5F\gdlU5[1].png"/>
          <p:cNvPicPr>
            <a:picLocks noChangeAspect="1" noChangeArrowheads="1"/>
          </p:cNvPicPr>
          <p:nvPr/>
        </p:nvPicPr>
        <p:blipFill>
          <a:blip r:embed="rId3" cstate="print"/>
          <a:srcRect/>
          <a:stretch>
            <a:fillRect/>
          </a:stretch>
        </p:blipFill>
        <p:spPr bwMode="auto">
          <a:xfrm>
            <a:off x="2920950" y="4076828"/>
            <a:ext cx="1625650" cy="1536572"/>
          </a:xfrm>
          <a:prstGeom prst="rect">
            <a:avLst/>
          </a:prstGeom>
          <a:noFill/>
        </p:spPr>
      </p:pic>
      <p:pic>
        <p:nvPicPr>
          <p:cNvPr id="8" name="Picture 4" descr="C:\Users\landes42\AppData\Local\Microsoft\Windows\Temporary Internet Files\Content.IE5\PIP0ACK6\1920px-Flag_of_Scotland.svg[1].png"/>
          <p:cNvPicPr>
            <a:picLocks noChangeAspect="1" noChangeArrowheads="1"/>
          </p:cNvPicPr>
          <p:nvPr/>
        </p:nvPicPr>
        <p:blipFill>
          <a:blip r:embed="rId4" cstate="print"/>
          <a:srcRect/>
          <a:stretch>
            <a:fillRect/>
          </a:stretch>
        </p:blipFill>
        <p:spPr bwMode="auto">
          <a:xfrm>
            <a:off x="4912497" y="4294179"/>
            <a:ext cx="1856603" cy="1113962"/>
          </a:xfrm>
          <a:prstGeom prst="rect">
            <a:avLst/>
          </a:prstGeom>
          <a:noFill/>
        </p:spPr>
      </p:pic>
      <p:pic>
        <p:nvPicPr>
          <p:cNvPr id="9" name="Picture 8" descr="C:\Users\landes42\AppData\Local\Microsoft\Windows\Temporary Internet Files\Content.IE5\UIMU3XRL\3d-flower-clip-art[1].jpg"/>
          <p:cNvPicPr>
            <a:picLocks noChangeAspect="1" noChangeArrowheads="1"/>
          </p:cNvPicPr>
          <p:nvPr/>
        </p:nvPicPr>
        <p:blipFill>
          <a:blip r:embed="rId5" cstate="print"/>
          <a:srcRect/>
          <a:stretch>
            <a:fillRect/>
          </a:stretch>
        </p:blipFill>
        <p:spPr bwMode="auto">
          <a:xfrm>
            <a:off x="6959601" y="4122361"/>
            <a:ext cx="1687418" cy="1150539"/>
          </a:xfrm>
          <a:prstGeom prst="rect">
            <a:avLst/>
          </a:prstGeom>
          <a:noFill/>
        </p:spPr>
      </p:pic>
    </p:spTree>
  </p:cSld>
  <p:clrMapOvr>
    <a:masterClrMapping/>
  </p:clrMapOvr>
  <p:transition advTm="11981"/>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clrMap bg1="lt1" tx1="dk1" bg2="lt2" tx2="dk2" accent1="accent1" accent2="accent2" accent3="accent3" accent4="accent4" accent5="accent5" accent6="accent6" hlink="hlink" folHlink="folHlink"/>
    </a:extraClrScheme>
    <a:extraClrScheme>
      <a:clrScheme name="Default Design 14">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9D3B"/>
        </a:hlink>
        <a:folHlink>
          <a:srgbClr val="007B7E"/>
        </a:folHlink>
      </a:clrScheme>
      <a:clrMap bg1="lt1" tx1="dk1" bg2="lt2" tx2="dk2" accent1="accent1" accent2="accent2" accent3="accent3" accent4="accent4" accent5="accent5" accent6="accent6" hlink="hlink" folHlink="folHlink"/>
    </a:extraClrScheme>
    <a:extraClrScheme>
      <a:clrScheme name="Default Design 15">
        <a:dk1>
          <a:srgbClr val="0E2F67"/>
        </a:dk1>
        <a:lt1>
          <a:srgbClr val="FFFFFF"/>
        </a:lt1>
        <a:dk2>
          <a:srgbClr val="0E6224"/>
        </a:dk2>
        <a:lt2>
          <a:srgbClr val="7ACCE6"/>
        </a:lt2>
        <a:accent1>
          <a:srgbClr val="745D4A"/>
        </a:accent1>
        <a:accent2>
          <a:srgbClr val="E28000"/>
        </a:accent2>
        <a:accent3>
          <a:srgbClr val="FFFFFF"/>
        </a:accent3>
        <a:accent4>
          <a:srgbClr val="0A2757"/>
        </a:accent4>
        <a:accent5>
          <a:srgbClr val="BCB6B1"/>
        </a:accent5>
        <a:accent6>
          <a:srgbClr val="CD7300"/>
        </a:accent6>
        <a:hlink>
          <a:srgbClr val="FFAB2D"/>
        </a:hlink>
        <a:folHlink>
          <a:srgbClr val="007B7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496</TotalTime>
  <Words>865</Words>
  <Application>Microsoft Office PowerPoint</Application>
  <PresentationFormat>On-screen Show (4:3)</PresentationFormat>
  <Paragraphs>51</Paragraphs>
  <Slides>10</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Wingdings</vt:lpstr>
      <vt:lpstr>Default Design</vt:lpstr>
      <vt:lpstr>Welcome to P1/2L  With Miss Landells</vt:lpstr>
      <vt:lpstr>Welcome</vt:lpstr>
      <vt:lpstr>Staff in P1/2L</vt:lpstr>
      <vt:lpstr>Learning in P1/2L</vt:lpstr>
      <vt:lpstr>Homework</vt:lpstr>
      <vt:lpstr>Big Writing </vt:lpstr>
      <vt:lpstr>Sharing Stories</vt:lpstr>
      <vt:lpstr>P.E. </vt:lpstr>
      <vt:lpstr>IDL (Topics this year)</vt:lpstr>
      <vt:lpstr>Thank you! </vt:lpstr>
    </vt:vector>
  </TitlesOfParts>
  <Company>Clearly Presented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Pencils template</dc:title>
  <dc:creator>Presentation Magazine</dc:creator>
  <cp:lastModifiedBy>Lauren Wynne</cp:lastModifiedBy>
  <cp:revision>46</cp:revision>
  <dcterms:created xsi:type="dcterms:W3CDTF">2009-11-03T13:35:13Z</dcterms:created>
  <dcterms:modified xsi:type="dcterms:W3CDTF">2020-09-16T10:00:52Z</dcterms:modified>
</cp:coreProperties>
</file>