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9" r:id="rId4"/>
    <p:sldId id="270" r:id="rId5"/>
    <p:sldId id="271" r:id="rId6"/>
    <p:sldId id="283" r:id="rId7"/>
    <p:sldId id="281" r:id="rId8"/>
    <p:sldId id="284" r:id="rId9"/>
    <p:sldId id="285" r:id="rId10"/>
    <p:sldId id="272" r:id="rId11"/>
    <p:sldId id="273" r:id="rId12"/>
    <p:sldId id="274" r:id="rId13"/>
    <p:sldId id="275" r:id="rId14"/>
    <p:sldId id="276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8E8B75-1102-4E1D-B1C7-1B6232E35DF4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E1D835-4442-41EF-9110-B359CAA391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D835-4442-41EF-9110-B359CAA3913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20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8A3881-B5A0-4D5B-A375-E2E2896AB948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DD2CE-1331-4B29-A271-74BC03380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7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B23F-96FB-49CB-B6D6-21BFA377B3B4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4C7B-ABB6-4372-A96A-330BAB622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74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9E09-9273-4D75-897F-9456D45A567F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64A29-2E6A-4A78-BB6A-A3ADB8085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75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8636-629C-417A-9E2B-7F63F0DCA819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0591-E26E-410F-966C-92891473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85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16D293-2760-4705-8856-904C499E2DC7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5B74F-99C4-4700-A6F3-7F7CE4052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45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78A39D-2DF1-4611-AA41-F01859CCFBBA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9844D-27D4-44E7-BF65-3FAD5E11E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369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42EBE-D426-49E7-995B-C89C02F6380B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3D61-C2C3-4453-8C94-0B6F64A1F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700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580274-0649-482C-B960-F03A53971473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8FFF0-A383-4ACF-B898-10E801DF0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762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3F1E-B5FA-42D0-A0F1-38859BB2F98A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CC93B-162F-472C-BA4F-04357388C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B80CDB-D172-49DA-A713-9D3C7713C28A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8FEF0-0F47-4025-A554-F20B352B8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11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34507D-1A82-49E1-B50B-6035CA76B12B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33D11-DD7D-4FA7-9F09-E580613D5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727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A84C4E-57F8-4991-A8B5-338A7C55F1D6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ECFA4210-E2E9-4879-86D5-62FE683A53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Senior Phase </a:t>
            </a:r>
            <a:r>
              <a:rPr lang="en-GB" dirty="0" smtClean="0"/>
              <a:t>Curriculum and </a:t>
            </a:r>
            <a:r>
              <a:rPr lang="en-GB" dirty="0" smtClean="0"/>
              <a:t>Option </a:t>
            </a:r>
            <a:r>
              <a:rPr lang="en-GB" dirty="0" smtClean="0"/>
              <a:t>Choice in </a:t>
            </a:r>
            <a:r>
              <a:rPr lang="en-GB" dirty="0" smtClean="0"/>
              <a:t>S4 and S5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GB" altLang="en-US" dirty="0" smtClean="0"/>
              <a:t>Dalkeith High School January 2023</a:t>
            </a:r>
          </a:p>
          <a:p>
            <a:pPr marR="0" eaLnBrk="1" hangingPunct="1"/>
            <a:r>
              <a:rPr lang="en-GB" altLang="en-US" dirty="0" smtClean="0"/>
              <a:t>Miss Bones, Depute </a:t>
            </a:r>
            <a:r>
              <a:rPr lang="en-GB" altLang="en-US" dirty="0" err="1" smtClean="0"/>
              <a:t>Headteacher</a:t>
            </a: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3, 4, 5, Higher and Advanced Higher are called national qualifications</a:t>
            </a:r>
          </a:p>
          <a:p>
            <a:r>
              <a:rPr lang="en-GB" dirty="0" smtClean="0"/>
              <a:t>No exam for Nat 3 and Nat 4; exam for Nat 5, Higher and Advanced Higher</a:t>
            </a:r>
          </a:p>
          <a:p>
            <a:r>
              <a:rPr lang="en-GB" dirty="0" smtClean="0"/>
              <a:t>Think in terms of ‘levels’:</a:t>
            </a:r>
          </a:p>
          <a:p>
            <a:pPr marL="109537" indent="0">
              <a:buNone/>
            </a:pPr>
            <a:r>
              <a:rPr lang="en-GB" dirty="0"/>
              <a:t>	</a:t>
            </a:r>
            <a:r>
              <a:rPr lang="en-GB" dirty="0" smtClean="0"/>
              <a:t>National 3 			= level 3</a:t>
            </a:r>
          </a:p>
          <a:p>
            <a:pPr marL="109537" indent="0">
              <a:buNone/>
            </a:pPr>
            <a:r>
              <a:rPr lang="en-GB" dirty="0"/>
              <a:t>	</a:t>
            </a:r>
            <a:r>
              <a:rPr lang="en-GB" dirty="0" smtClean="0"/>
              <a:t>National 4 			= level 4</a:t>
            </a:r>
          </a:p>
          <a:p>
            <a:pPr marL="109537" indent="0">
              <a:buNone/>
            </a:pPr>
            <a:r>
              <a:rPr lang="en-GB" dirty="0"/>
              <a:t>	</a:t>
            </a:r>
            <a:r>
              <a:rPr lang="en-GB" dirty="0" smtClean="0"/>
              <a:t>National 5 			= level 5</a:t>
            </a:r>
          </a:p>
          <a:p>
            <a:pPr marL="109537" indent="0">
              <a:buNone/>
            </a:pPr>
            <a:r>
              <a:rPr lang="en-GB" dirty="0"/>
              <a:t>	</a:t>
            </a:r>
            <a:r>
              <a:rPr lang="en-GB" dirty="0" smtClean="0"/>
              <a:t>Higher 			= level 6</a:t>
            </a:r>
          </a:p>
          <a:p>
            <a:pPr marL="109537" indent="0">
              <a:buNone/>
            </a:pPr>
            <a:r>
              <a:rPr lang="en-GB" dirty="0"/>
              <a:t>	</a:t>
            </a:r>
            <a:r>
              <a:rPr lang="en-GB" dirty="0" smtClean="0"/>
              <a:t>Advanced Higher 	= level 7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Recap on qualifications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53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there are other kinds of qualifications and you need to be able to compare the qualifications with each other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Something called the Scottish Credit and Qualifications Framework helps here – the SCQF helps you make </a:t>
            </a:r>
            <a:r>
              <a:rPr lang="en-GB" dirty="0"/>
              <a:t>sense of all </a:t>
            </a:r>
            <a:r>
              <a:rPr lang="en-GB" dirty="0" smtClean="0"/>
              <a:t>the </a:t>
            </a:r>
            <a:r>
              <a:rPr lang="en-GB" dirty="0"/>
              <a:t>different types of qualifications and to plan moves in </a:t>
            </a:r>
            <a:r>
              <a:rPr lang="en-GB" dirty="0" smtClean="0"/>
              <a:t>your </a:t>
            </a:r>
            <a:r>
              <a:rPr lang="en-GB" dirty="0"/>
              <a:t>learning </a:t>
            </a:r>
            <a:r>
              <a:rPr lang="en-GB" dirty="0" smtClean="0"/>
              <a:t>journey.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Why levels?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468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en-GB" dirty="0"/>
              <a:t>on generic employability </a:t>
            </a:r>
            <a:r>
              <a:rPr lang="en-GB" b="1" dirty="0"/>
              <a:t>skills</a:t>
            </a:r>
            <a:r>
              <a:rPr lang="en-GB" dirty="0"/>
              <a:t> needed for success in the </a:t>
            </a:r>
            <a:r>
              <a:rPr lang="en-GB" dirty="0" smtClean="0"/>
              <a:t>workplace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Offer learners opportunities to learn these </a:t>
            </a:r>
            <a:r>
              <a:rPr lang="en-GB" b="1" dirty="0" smtClean="0"/>
              <a:t>skills</a:t>
            </a:r>
            <a:r>
              <a:rPr lang="en-GB" dirty="0" smtClean="0"/>
              <a:t> through a variety of practical experiences in vocational areas</a:t>
            </a:r>
          </a:p>
          <a:p>
            <a:endParaRPr lang="en-GB" dirty="0" smtClean="0"/>
          </a:p>
          <a:p>
            <a:r>
              <a:rPr lang="en-GB" dirty="0" smtClean="0"/>
              <a:t>Early Learning &amp; Childcare; Hospitality; Laboratory Science; Sport &amp; Recreation; Travel &amp; Tourism and Retailing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Skills for Work Courses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3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evelop </a:t>
            </a:r>
            <a:r>
              <a:rPr lang="en-GB" dirty="0"/>
              <a:t>skills much sought after by </a:t>
            </a:r>
            <a:r>
              <a:rPr lang="en-GB" dirty="0" smtClean="0"/>
              <a:t>employers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Offered at levels 2 – 6</a:t>
            </a:r>
          </a:p>
          <a:p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n school - Photography, level 5; Science and Technology, level 4; Applied Science, level 5; Beekeeping and Rural Skills, level 5; Acting &amp; Performance, level 6; Art &amp; Design, level 5</a:t>
            </a:r>
          </a:p>
          <a:p>
            <a:pPr marL="109537" indent="0">
              <a:buNone/>
            </a:pPr>
            <a:r>
              <a:rPr lang="en-GB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National Progression Awards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1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learners with opportunities to acquire generic personal skills e.g. confidence, independence, positive attitudes</a:t>
            </a:r>
            <a:endParaRPr lang="en-GB" dirty="0"/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Motivate learners to be successful and participate positively in the wider community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Personal Development Award, Volunteering Skills Award, Duke of Edinburgh’s Award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SQA Awards – levels 2 to 6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41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Gives S6 students the opportunity to study a range of university level courses in school</a:t>
            </a:r>
          </a:p>
          <a:p>
            <a:r>
              <a:rPr lang="en-GB" dirty="0" smtClean="0"/>
              <a:t>Helps motivated students stand out from the crowd – useful for personal statement</a:t>
            </a:r>
          </a:p>
          <a:p>
            <a:r>
              <a:rPr lang="en-GB" dirty="0" smtClean="0"/>
              <a:t>Encourages independent learning; develops key skills such as time management and using an online study environment</a:t>
            </a:r>
          </a:p>
          <a:p>
            <a:r>
              <a:rPr lang="en-GB" dirty="0" smtClean="0"/>
              <a:t>Students deal directly with the OU when it comes to their course work and assessment</a:t>
            </a:r>
          </a:p>
          <a:p>
            <a:r>
              <a:rPr lang="en-GB" dirty="0" smtClean="0"/>
              <a:t>Perfect for young people who have already achieved 4 or 5 A or B Higher qualifications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YASS (Young Applicants in Schools Scheme)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32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6814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Extends and deepens your learning </a:t>
            </a:r>
          </a:p>
          <a:p>
            <a:pPr eaLnBrk="1" hangingPunct="1"/>
            <a:endParaRPr lang="en-GB" altLang="en-US" sz="2800" dirty="0"/>
          </a:p>
          <a:p>
            <a:pPr eaLnBrk="1" hangingPunct="1"/>
            <a:r>
              <a:rPr lang="en-GB" altLang="en-US" sz="2800" dirty="0"/>
              <a:t>Supports you in moving on to the next stage – college, university, training, employment</a:t>
            </a:r>
          </a:p>
          <a:p>
            <a:pPr marL="109537" indent="0" eaLnBrk="1" hangingPunct="1">
              <a:buNone/>
            </a:pPr>
            <a:endParaRPr lang="en-GB" altLang="en-US" sz="2800" dirty="0"/>
          </a:p>
          <a:p>
            <a:pPr eaLnBrk="1" hangingPunct="1"/>
            <a:r>
              <a:rPr lang="en-GB" altLang="en-US" sz="2800" dirty="0"/>
              <a:t>Continues to develop your skills for learning, life and work</a:t>
            </a:r>
          </a:p>
          <a:p>
            <a:pPr marL="109537" indent="0" eaLnBrk="1" hangingPunct="1">
              <a:buNone/>
            </a:pPr>
            <a:endParaRPr lang="en-GB" alt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Reminder of what the senior </a:t>
            </a:r>
            <a:r>
              <a:rPr lang="en-GB" dirty="0" smtClean="0"/>
              <a:t>phase (S4 to S6) </a:t>
            </a:r>
            <a:r>
              <a:rPr lang="en-GB" dirty="0"/>
              <a:t>does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GB" sz="800" dirty="0"/>
          </a:p>
          <a:p>
            <a:r>
              <a:rPr lang="en-GB" dirty="0" smtClean="0"/>
              <a:t>S5: </a:t>
            </a:r>
            <a:r>
              <a:rPr lang="en-GB" dirty="0"/>
              <a:t>6 subjects of choice, plus Health and Wellbeing, PSE and Study (1 period</a:t>
            </a:r>
            <a:r>
              <a:rPr lang="en-GB" dirty="0" smtClean="0"/>
              <a:t>).  For students studying 5 Highers, choose that sixth subject carefully.</a:t>
            </a:r>
          </a:p>
          <a:p>
            <a:r>
              <a:rPr lang="en-GB" dirty="0" smtClean="0"/>
              <a:t>S6: </a:t>
            </a:r>
            <a:r>
              <a:rPr lang="en-GB" dirty="0"/>
              <a:t>5 subjects of choice, plus Health and Wellbeing, PSE and a study class (5 periods</a:t>
            </a:r>
            <a:r>
              <a:rPr lang="en-GB" dirty="0" smtClean="0"/>
              <a:t>).  Often, sensible progression in S6 is to a different type of course rather than to an Advanced Higher. </a:t>
            </a:r>
            <a:endParaRPr lang="en-GB" dirty="0"/>
          </a:p>
          <a:p>
            <a:r>
              <a:rPr lang="en-GB" dirty="0"/>
              <a:t>English and maths, if you have not yet achieved your full potential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has to be done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710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Photography</a:t>
            </a:r>
          </a:p>
          <a:p>
            <a:r>
              <a:rPr lang="en-GB" dirty="0" smtClean="0"/>
              <a:t>Practical Cake Craft </a:t>
            </a:r>
          </a:p>
          <a:p>
            <a:r>
              <a:rPr lang="en-GB" dirty="0" smtClean="0"/>
              <a:t>Science and Technology </a:t>
            </a:r>
          </a:p>
          <a:p>
            <a:r>
              <a:rPr lang="en-GB" dirty="0" smtClean="0"/>
              <a:t>Early Learning and Childcare </a:t>
            </a:r>
          </a:p>
          <a:p>
            <a:r>
              <a:rPr lang="en-GB" dirty="0" smtClean="0"/>
              <a:t>Hospitality </a:t>
            </a:r>
          </a:p>
          <a:p>
            <a:r>
              <a:rPr lang="en-GB" dirty="0" smtClean="0"/>
              <a:t>Laboratory Science </a:t>
            </a:r>
          </a:p>
          <a:p>
            <a:r>
              <a:rPr lang="en-GB" dirty="0" smtClean="0"/>
              <a:t>Media </a:t>
            </a:r>
          </a:p>
          <a:p>
            <a:r>
              <a:rPr lang="en-GB" dirty="0"/>
              <a:t>Practical Electronics 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 smtClean="0"/>
              <a:t>Practical Woodworking</a:t>
            </a:r>
          </a:p>
          <a:p>
            <a:r>
              <a:rPr lang="en-GB" dirty="0" smtClean="0"/>
              <a:t>Beekeeping and Rural Skills</a:t>
            </a:r>
          </a:p>
          <a:p>
            <a:r>
              <a:rPr lang="en-GB" dirty="0" smtClean="0"/>
              <a:t>Politics  </a:t>
            </a:r>
            <a:endParaRPr lang="en-GB" dirty="0"/>
          </a:p>
          <a:p>
            <a:r>
              <a:rPr lang="en-GB" dirty="0"/>
              <a:t>Travel &amp; Tourism</a:t>
            </a:r>
          </a:p>
          <a:p>
            <a:r>
              <a:rPr lang="en-GB" dirty="0"/>
              <a:t>Retailing</a:t>
            </a:r>
          </a:p>
          <a:p>
            <a:r>
              <a:rPr lang="en-GB" dirty="0"/>
              <a:t>Classical Studies</a:t>
            </a:r>
          </a:p>
          <a:p>
            <a:r>
              <a:rPr lang="en-GB" dirty="0"/>
              <a:t>Duke of Edinburgh’s Award</a:t>
            </a:r>
          </a:p>
          <a:p>
            <a:pPr marL="109537" indent="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Remember all the new senior phase subjects?</a:t>
            </a:r>
          </a:p>
        </p:txBody>
      </p:sp>
    </p:spTree>
    <p:extLst>
      <p:ext uri="{BB962C8B-B14F-4D97-AF65-F5344CB8AC3E}">
        <p14:creationId xmlns:p14="http://schemas.microsoft.com/office/powerpoint/2010/main" val="34379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537" indent="0">
              <a:buNone/>
            </a:pPr>
            <a:r>
              <a:rPr lang="en-GB" dirty="0"/>
              <a:t>Through: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Beekeeping and The Environment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Duke of Edinburgh’s Award,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Edinburgh College </a:t>
            </a:r>
            <a:r>
              <a:rPr lang="en-GB" dirty="0"/>
              <a:t>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Foundation Apprenticeships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Volunteering </a:t>
            </a:r>
            <a:r>
              <a:rPr lang="en-GB" dirty="0" smtClean="0"/>
              <a:t>schemes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Personal Development Award</a:t>
            </a:r>
          </a:p>
          <a:p>
            <a:pPr marL="109537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And the opportunities to learn outside the classroom?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17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courses are available to you in S5 and S6</a:t>
            </a:r>
          </a:p>
          <a:p>
            <a:r>
              <a:rPr lang="en-GB" dirty="0" smtClean="0"/>
              <a:t>On-campus courses run on a Tuesday, Thursday or Friday afternoon</a:t>
            </a:r>
          </a:p>
          <a:p>
            <a:r>
              <a:rPr lang="en-GB" dirty="0" smtClean="0"/>
              <a:t>Some courses are virtual and timing is more flexible</a:t>
            </a:r>
          </a:p>
          <a:p>
            <a:r>
              <a:rPr lang="en-GB" dirty="0" smtClean="0"/>
              <a:t>Commitment and independence are essential to success – campus courses mean you won’t be back at school until 4. 30 p.m. and virtual courses require self-discipline</a:t>
            </a:r>
          </a:p>
          <a:p>
            <a:pPr marL="109537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Edinburgh College courses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7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Work-based learning opportunity lasting one or two years</a:t>
            </a:r>
          </a:p>
          <a:p>
            <a:r>
              <a:rPr lang="en-GB" dirty="0" smtClean="0"/>
              <a:t>Level 6 qualification</a:t>
            </a:r>
          </a:p>
          <a:p>
            <a:r>
              <a:rPr lang="en-GB" dirty="0" smtClean="0"/>
              <a:t>FAs focus on particular areas of the job market</a:t>
            </a:r>
          </a:p>
          <a:p>
            <a:r>
              <a:rPr lang="en-GB" dirty="0" smtClean="0"/>
              <a:t>Spend time with a learning provider, such as Midlothian Communities and Lifelong Learning</a:t>
            </a:r>
            <a:endParaRPr lang="en-GB" dirty="0"/>
          </a:p>
          <a:p>
            <a:r>
              <a:rPr lang="en-GB" dirty="0" smtClean="0"/>
              <a:t>Work on industry projects supported by experienced colleagues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Foundation Apprenticeships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099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 essential skills employers want and strengthen your CV or personal </a:t>
            </a:r>
            <a:r>
              <a:rPr lang="en-GB" dirty="0" smtClean="0"/>
              <a:t>statement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/>
              <a:t>Support your application for a Modern Apprenticeship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Recognised by </a:t>
            </a:r>
            <a:r>
              <a:rPr lang="en-GB" dirty="0" smtClean="0"/>
              <a:t>all </a:t>
            </a:r>
            <a:r>
              <a:rPr lang="en-GB" dirty="0"/>
              <a:t>colleges and </a:t>
            </a:r>
            <a:r>
              <a:rPr lang="en-GB" dirty="0" smtClean="0"/>
              <a:t>universities – but not for all courses so check with the institution directly</a:t>
            </a:r>
          </a:p>
          <a:p>
            <a:pPr marL="109537" indent="0">
              <a:buNone/>
            </a:pPr>
            <a:endParaRPr lang="en-GB" dirty="0"/>
          </a:p>
          <a:p>
            <a:pPr marL="109537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Foundation Apprenticeships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4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Business Skills?</a:t>
            </a:r>
          </a:p>
          <a:p>
            <a:pPr>
              <a:buFontTx/>
              <a:buChar char="-"/>
            </a:pPr>
            <a:r>
              <a:rPr lang="en-GB" dirty="0" smtClean="0"/>
              <a:t>IT: Software Development?</a:t>
            </a:r>
          </a:p>
          <a:p>
            <a:pPr>
              <a:buFontTx/>
              <a:buChar char="-"/>
            </a:pPr>
            <a:r>
              <a:rPr lang="en-GB" dirty="0" smtClean="0"/>
              <a:t>Social Services Children and Young People?</a:t>
            </a:r>
          </a:p>
          <a:p>
            <a:pPr>
              <a:buFontTx/>
              <a:buChar char="-"/>
            </a:pPr>
            <a:r>
              <a:rPr lang="en-GB" dirty="0" smtClean="0"/>
              <a:t>Social Services and Healthcare?</a:t>
            </a:r>
          </a:p>
          <a:p>
            <a:pPr marL="109537" indent="0">
              <a:buNone/>
            </a:pPr>
            <a:r>
              <a:rPr lang="en-GB" dirty="0" smtClean="0"/>
              <a:t>Other FAs available through Edinburgh College</a:t>
            </a:r>
            <a:endParaRPr lang="en-GB" dirty="0"/>
          </a:p>
          <a:p>
            <a:pPr marL="109537" indent="0">
              <a:buNone/>
            </a:pPr>
            <a:r>
              <a:rPr lang="en-GB" dirty="0" smtClean="0"/>
              <a:t>Further information on Midlothian FAs can be found</a:t>
            </a:r>
            <a:r>
              <a:rPr lang="en-GB" dirty="0"/>
              <a:t> </a:t>
            </a:r>
            <a:r>
              <a:rPr lang="en-GB" dirty="0" smtClean="0"/>
              <a:t>on the Midlothian Council website</a:t>
            </a:r>
          </a:p>
          <a:p>
            <a:r>
              <a:rPr lang="en-GB" dirty="0" smtClean="0"/>
              <a:t>Commitment required</a:t>
            </a:r>
            <a:endParaRPr lang="en-GB" dirty="0"/>
          </a:p>
          <a:p>
            <a:pPr marL="109537" indent="0">
              <a:buNone/>
            </a:pPr>
            <a:endParaRPr lang="en-GB" dirty="0" smtClean="0"/>
          </a:p>
          <a:p>
            <a:pPr marL="109537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Midlothian FAs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90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1.7|7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3|5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6|4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8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6.8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.8|3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7|7.3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3|10.5|5.1|1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9.4|1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7.5|5.1|8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4.6|1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2130</TotalTime>
  <Words>803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The Senior Phase Curriculum and Option Choice in S4 and S5</vt:lpstr>
      <vt:lpstr>Reminder of what the senior phase (S4 to S6) does</vt:lpstr>
      <vt:lpstr>What has to be done</vt:lpstr>
      <vt:lpstr>Remember all the new senior phase subjects?</vt:lpstr>
      <vt:lpstr>And the opportunities to learn outside the classroom?</vt:lpstr>
      <vt:lpstr>Edinburgh College courses</vt:lpstr>
      <vt:lpstr>Foundation Apprenticeships</vt:lpstr>
      <vt:lpstr>Foundation Apprenticeships</vt:lpstr>
      <vt:lpstr>Midlothian FAs</vt:lpstr>
      <vt:lpstr>Recap on qualifications</vt:lpstr>
      <vt:lpstr>Why levels?</vt:lpstr>
      <vt:lpstr>Skills for Work Courses</vt:lpstr>
      <vt:lpstr>National Progression Awards</vt:lpstr>
      <vt:lpstr>SQA Awards – levels 2 to 6</vt:lpstr>
      <vt:lpstr>YASS (Young Applicants in Schools Scheme)</vt:lpstr>
    </vt:vector>
  </TitlesOfParts>
  <Company>Midlothian Council -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Coursing Assembly</dc:title>
  <dc:creator>bonesj28</dc:creator>
  <cp:lastModifiedBy>Julie Bones (MGFL)</cp:lastModifiedBy>
  <cp:revision>132</cp:revision>
  <dcterms:created xsi:type="dcterms:W3CDTF">2017-02-07T17:23:47Z</dcterms:created>
  <dcterms:modified xsi:type="dcterms:W3CDTF">2023-01-09T13:22:25Z</dcterms:modified>
</cp:coreProperties>
</file>