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6" r:id="rId5"/>
    <p:sldId id="951" r:id="rId6"/>
    <p:sldId id="952" r:id="rId7"/>
    <p:sldId id="257" r:id="rId8"/>
    <p:sldId id="954" r:id="rId9"/>
    <p:sldId id="956" r:id="rId10"/>
    <p:sldId id="948" r:id="rId11"/>
    <p:sldId id="955" r:id="rId12"/>
    <p:sldId id="261" r:id="rId13"/>
    <p:sldId id="957" r:id="rId14"/>
    <p:sldId id="959" r:id="rId15"/>
    <p:sldId id="870" r:id="rId16"/>
    <p:sldId id="287" r:id="rId17"/>
    <p:sldId id="288" r:id="rId18"/>
    <p:sldId id="960" r:id="rId19"/>
    <p:sldId id="289" r:id="rId20"/>
  </p:sldIdLst>
  <p:sldSz cx="9144000" cy="6858000" type="screen4x3"/>
  <p:notesSz cx="9926638" cy="67976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F2B"/>
    <a:srgbClr val="0000FF"/>
    <a:srgbClr val="00ABBC"/>
    <a:srgbClr val="534481"/>
    <a:srgbClr val="1C2B39"/>
    <a:srgbClr val="006373"/>
    <a:srgbClr val="F99B1C"/>
    <a:srgbClr val="EF4857"/>
    <a:srgbClr val="002649"/>
    <a:srgbClr val="00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06" autoAdjust="0"/>
    <p:restoredTop sz="75676" autoAdjust="0"/>
  </p:normalViewPr>
  <p:slideViewPr>
    <p:cSldViewPr snapToGrid="0" showGuides="1">
      <p:cViewPr varScale="1">
        <p:scale>
          <a:sx n="81" d="100"/>
          <a:sy n="81" d="100"/>
        </p:scale>
        <p:origin x="116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04"/>
    </p:cViewPr>
  </p:sorterViewPr>
  <p:notesViewPr>
    <p:cSldViewPr snapToGrid="0" showGuides="1">
      <p:cViewPr>
        <p:scale>
          <a:sx n="81" d="100"/>
          <a:sy n="81" d="100"/>
        </p:scale>
        <p:origin x="127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9730805977223"/>
          <c:y val="5.5545421824899938E-2"/>
          <c:w val="0.77296305192263237"/>
          <c:h val="0.92811768940307071"/>
        </c:manualLayout>
      </c:layout>
      <c:pieChart>
        <c:varyColors val="1"/>
        <c:ser>
          <c:idx val="0"/>
          <c:order val="0"/>
          <c:tx>
            <c:strRef>
              <c:f>Sheet1!$B$1</c:f>
              <c:strCache>
                <c:ptCount val="1"/>
                <c:pt idx="0">
                  <c:v>%</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B579-4756-8F93-8DE11CDE754C}"/>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B579-4756-8F93-8DE11CDE754C}"/>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B579-4756-8F93-8DE11CDE754C}"/>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B579-4756-8F93-8DE11CDE754C}"/>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B579-4756-8F93-8DE11CDE754C}"/>
              </c:ext>
            </c:extLst>
          </c:dPt>
          <c:cat>
            <c:strRef>
              <c:f>Sheet1!$A$2:$A$6</c:f>
              <c:strCache>
                <c:ptCount val="5"/>
                <c:pt idx="0">
                  <c:v>Higher Education</c:v>
                </c:pt>
                <c:pt idx="1">
                  <c:v>Further Education</c:v>
                </c:pt>
                <c:pt idx="2">
                  <c:v>Employment</c:v>
                </c:pt>
                <c:pt idx="3">
                  <c:v>Unemployment</c:v>
                </c:pt>
                <c:pt idx="4">
                  <c:v>Training</c:v>
                </c:pt>
              </c:strCache>
            </c:strRef>
          </c:cat>
          <c:val>
            <c:numRef>
              <c:f>Sheet1!$B$2:$B$6</c:f>
              <c:numCache>
                <c:formatCode>General</c:formatCode>
                <c:ptCount val="5"/>
                <c:pt idx="0">
                  <c:v>41.1</c:v>
                </c:pt>
                <c:pt idx="1">
                  <c:v>26.5</c:v>
                </c:pt>
                <c:pt idx="2">
                  <c:v>22.7</c:v>
                </c:pt>
                <c:pt idx="3">
                  <c:v>5.0999999999999996</c:v>
                </c:pt>
                <c:pt idx="4">
                  <c:v>4</c:v>
                </c:pt>
              </c:numCache>
            </c:numRef>
          </c:val>
          <c:extLst>
            <c:ext xmlns:c16="http://schemas.microsoft.com/office/drawing/2014/chart" uri="{C3380CC4-5D6E-409C-BE32-E72D297353CC}">
              <c16:uniqueId val="{0000000A-B579-4756-8F93-8DE11CDE754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D7088-1E1A-4548-8AB5-102086E8027C}"/>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D9FCE88-0F65-AC4D-8561-2632238AC9C9}"/>
              </a:ext>
            </a:extLst>
          </p:cNvPr>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653C29D-1B40-AF40-8ED8-A798F3F0CC68}" type="datetimeFigureOut">
              <a:rPr lang="en-GB"/>
              <a:pPr>
                <a:defRPr/>
              </a:pPr>
              <a:t>31/08/2021</a:t>
            </a:fld>
            <a:endParaRPr lang="en-GB"/>
          </a:p>
        </p:txBody>
      </p:sp>
      <p:sp>
        <p:nvSpPr>
          <p:cNvPr id="4" name="Footer Placeholder 3">
            <a:extLst>
              <a:ext uri="{FF2B5EF4-FFF2-40B4-BE49-F238E27FC236}">
                <a16:creationId xmlns:a16="http://schemas.microsoft.com/office/drawing/2014/main" id="{2E7C28E3-02FB-1A4F-BC2E-E97696EFF619}"/>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4FC8FA01-A63D-0546-A684-5E26B8D1CD53}"/>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7710801-78F0-A749-8E8D-26FF6ABD94A0}"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7C507-26BB-954F-B244-5780C47BC14E}"/>
              </a:ext>
            </a:extLst>
          </p:cNvPr>
          <p:cNvSpPr>
            <a:spLocks noGrp="1"/>
          </p:cNvSpPr>
          <p:nvPr>
            <p:ph type="hdr" sz="quarter"/>
          </p:nvPr>
        </p:nvSpPr>
        <p:spPr>
          <a:xfrm>
            <a:off x="0" y="0"/>
            <a:ext cx="4302125" cy="1393825"/>
          </a:xfrm>
          <a:prstGeom prst="rect">
            <a:avLst/>
          </a:prstGeom>
        </p:spPr>
        <p:txBody>
          <a:bodyPr vert="horz" lIns="168112" tIns="84056" rIns="168112" bIns="84056" rtlCol="0"/>
          <a:lstStyle>
            <a:lvl1pPr algn="l" eaLnBrk="1" fontAlgn="auto" hangingPunct="1">
              <a:spcBef>
                <a:spcPts val="0"/>
              </a:spcBef>
              <a:spcAft>
                <a:spcPts val="0"/>
              </a:spcAft>
              <a:defRPr sz="2200">
                <a:latin typeface="+mn-lt"/>
              </a:defRPr>
            </a:lvl1pPr>
          </a:lstStyle>
          <a:p>
            <a:pPr>
              <a:defRPr/>
            </a:pPr>
            <a:endParaRPr lang="en-GB"/>
          </a:p>
        </p:txBody>
      </p:sp>
      <p:sp>
        <p:nvSpPr>
          <p:cNvPr id="3" name="Date Placeholder 2">
            <a:extLst>
              <a:ext uri="{FF2B5EF4-FFF2-40B4-BE49-F238E27FC236}">
                <a16:creationId xmlns:a16="http://schemas.microsoft.com/office/drawing/2014/main" id="{4E71B060-32DB-364B-A0F9-C5427AB20948}"/>
              </a:ext>
            </a:extLst>
          </p:cNvPr>
          <p:cNvSpPr>
            <a:spLocks noGrp="1"/>
          </p:cNvSpPr>
          <p:nvPr>
            <p:ph type="dt" idx="1"/>
          </p:nvPr>
        </p:nvSpPr>
        <p:spPr>
          <a:xfrm>
            <a:off x="5622925" y="0"/>
            <a:ext cx="4302125" cy="1393825"/>
          </a:xfrm>
          <a:prstGeom prst="rect">
            <a:avLst/>
          </a:prstGeom>
        </p:spPr>
        <p:txBody>
          <a:bodyPr vert="horz" lIns="168112" tIns="84056" rIns="168112" bIns="84056" rtlCol="0"/>
          <a:lstStyle>
            <a:lvl1pPr algn="r" eaLnBrk="1" fontAlgn="auto" hangingPunct="1">
              <a:spcBef>
                <a:spcPts val="0"/>
              </a:spcBef>
              <a:spcAft>
                <a:spcPts val="0"/>
              </a:spcAft>
              <a:defRPr sz="2200">
                <a:latin typeface="+mn-lt"/>
              </a:defRPr>
            </a:lvl1pPr>
          </a:lstStyle>
          <a:p>
            <a:pPr>
              <a:defRPr/>
            </a:pPr>
            <a:fld id="{661E67BE-D3DB-1240-9C38-CC4FCFEBDCA2}" type="datetimeFigureOut">
              <a:rPr lang="en-GB"/>
              <a:pPr>
                <a:defRPr/>
              </a:pPr>
              <a:t>31/08/2021</a:t>
            </a:fld>
            <a:endParaRPr lang="en-GB"/>
          </a:p>
        </p:txBody>
      </p:sp>
      <p:sp>
        <p:nvSpPr>
          <p:cNvPr id="4" name="Slide Image Placeholder 3">
            <a:extLst>
              <a:ext uri="{FF2B5EF4-FFF2-40B4-BE49-F238E27FC236}">
                <a16:creationId xmlns:a16="http://schemas.microsoft.com/office/drawing/2014/main" id="{86639CFF-3407-E449-AE92-FED4876F462F}"/>
              </a:ext>
            </a:extLst>
          </p:cNvPr>
          <p:cNvSpPr>
            <a:spLocks noGrp="1" noRot="1" noChangeAspect="1"/>
          </p:cNvSpPr>
          <p:nvPr>
            <p:ph type="sldImg" idx="2"/>
          </p:nvPr>
        </p:nvSpPr>
        <p:spPr>
          <a:xfrm>
            <a:off x="-1282700" y="3471863"/>
            <a:ext cx="12492038" cy="9371012"/>
          </a:xfrm>
          <a:prstGeom prst="rect">
            <a:avLst/>
          </a:prstGeom>
          <a:noFill/>
          <a:ln w="12700">
            <a:solidFill>
              <a:prstClr val="black"/>
            </a:solidFill>
          </a:ln>
        </p:spPr>
        <p:txBody>
          <a:bodyPr vert="horz" lIns="168112" tIns="84056" rIns="168112" bIns="84056" rtlCol="0" anchor="ctr"/>
          <a:lstStyle/>
          <a:p>
            <a:pPr lvl="0"/>
            <a:endParaRPr lang="en-GB" noProof="0"/>
          </a:p>
        </p:txBody>
      </p:sp>
      <p:sp>
        <p:nvSpPr>
          <p:cNvPr id="5" name="Notes Placeholder 4">
            <a:extLst>
              <a:ext uri="{FF2B5EF4-FFF2-40B4-BE49-F238E27FC236}">
                <a16:creationId xmlns:a16="http://schemas.microsoft.com/office/drawing/2014/main" id="{65DF2FA0-63F5-B84F-BEF1-52BA258E4002}"/>
              </a:ext>
            </a:extLst>
          </p:cNvPr>
          <p:cNvSpPr>
            <a:spLocks noGrp="1"/>
          </p:cNvSpPr>
          <p:nvPr>
            <p:ph type="body" sz="quarter" idx="3"/>
          </p:nvPr>
        </p:nvSpPr>
        <p:spPr>
          <a:xfrm>
            <a:off x="992188" y="13363575"/>
            <a:ext cx="7942262" cy="10934700"/>
          </a:xfrm>
          <a:prstGeom prst="rect">
            <a:avLst/>
          </a:prstGeom>
        </p:spPr>
        <p:txBody>
          <a:bodyPr vert="horz" lIns="168112" tIns="84056" rIns="168112" bIns="8405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DCD0F10-9E3D-2D46-A7E4-E18500CCCBDA}"/>
              </a:ext>
            </a:extLst>
          </p:cNvPr>
          <p:cNvSpPr>
            <a:spLocks noGrp="1"/>
          </p:cNvSpPr>
          <p:nvPr>
            <p:ph type="ftr" sz="quarter" idx="4"/>
          </p:nvPr>
        </p:nvSpPr>
        <p:spPr>
          <a:xfrm>
            <a:off x="0" y="26376313"/>
            <a:ext cx="4302125" cy="1392237"/>
          </a:xfrm>
          <a:prstGeom prst="rect">
            <a:avLst/>
          </a:prstGeom>
        </p:spPr>
        <p:txBody>
          <a:bodyPr vert="horz" lIns="168112" tIns="84056" rIns="168112" bIns="84056" rtlCol="0" anchor="b"/>
          <a:lstStyle>
            <a:lvl1pPr algn="l" eaLnBrk="1" fontAlgn="auto" hangingPunct="1">
              <a:spcBef>
                <a:spcPts val="0"/>
              </a:spcBef>
              <a:spcAft>
                <a:spcPts val="0"/>
              </a:spcAft>
              <a:defRPr sz="2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D4DCA03-2418-604D-9CD9-7C1B624A436D}"/>
              </a:ext>
            </a:extLst>
          </p:cNvPr>
          <p:cNvSpPr>
            <a:spLocks noGrp="1"/>
          </p:cNvSpPr>
          <p:nvPr>
            <p:ph type="sldNum" sz="quarter" idx="5"/>
          </p:nvPr>
        </p:nvSpPr>
        <p:spPr>
          <a:xfrm>
            <a:off x="5622925" y="26376313"/>
            <a:ext cx="4302125" cy="1392237"/>
          </a:xfrm>
          <a:prstGeom prst="rect">
            <a:avLst/>
          </a:prstGeom>
        </p:spPr>
        <p:txBody>
          <a:bodyPr vert="horz" lIns="168112" tIns="84056" rIns="168112" bIns="84056" rtlCol="0" anchor="b"/>
          <a:lstStyle>
            <a:lvl1pPr algn="r" eaLnBrk="1" fontAlgn="auto" hangingPunct="1">
              <a:spcBef>
                <a:spcPts val="0"/>
              </a:spcBef>
              <a:spcAft>
                <a:spcPts val="0"/>
              </a:spcAft>
              <a:defRPr sz="2200">
                <a:latin typeface="+mn-lt"/>
              </a:defRPr>
            </a:lvl1pPr>
          </a:lstStyle>
          <a:p>
            <a:pPr>
              <a:defRPr/>
            </a:pPr>
            <a:fld id="{F1396CAB-1240-6D40-B753-F523A89D5ED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developmentscotland.co.uk/what-we-do/skills-planning/regional-skills-assess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E893B0C-BFFA-7D41-9D6B-E52BF764EF5B}"/>
              </a:ext>
            </a:extLst>
          </p:cNvPr>
          <p:cNvSpPr>
            <a:spLocks noGrp="1" noRot="1" noChangeAspect="1" noChangeArrowheads="1" noTextEdit="1"/>
          </p:cNvSpPr>
          <p:nvPr>
            <p:ph type="sldImg"/>
          </p:nvPr>
        </p:nvSpPr>
        <p:spPr bwMode="auto">
          <a:xfrm>
            <a:off x="165100" y="304800"/>
            <a:ext cx="6905625" cy="5180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CC020E1-7984-B64E-A71C-B23962F44E10}"/>
              </a:ext>
            </a:extLst>
          </p:cNvPr>
          <p:cNvSpPr>
            <a:spLocks noGrp="1" noChangeArrowheads="1"/>
          </p:cNvSpPr>
          <p:nvPr>
            <p:ph type="body" idx="1"/>
          </p:nvPr>
        </p:nvSpPr>
        <p:spPr bwMode="auto">
          <a:xfrm>
            <a:off x="0" y="5781675"/>
            <a:ext cx="7940675" cy="1093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679575" eaLnBrk="1" hangingPunct="1">
              <a:spcBef>
                <a:spcPct val="0"/>
              </a:spcBef>
            </a:pPr>
            <a:r>
              <a:rPr lang="en-GB" altLang="en-US">
                <a:ea typeface="Geneva" panose="020B0503030404040204" pitchFamily="34" charset="0"/>
                <a:cs typeface="Geneva" panose="020B0503030404040204" pitchFamily="34" charset="0"/>
              </a:rPr>
              <a:t>Introduce self and session S4 options and routes and pathways beyond school</a:t>
            </a:r>
          </a:p>
          <a:p>
            <a:pPr defTabSz="1679575" eaLnBrk="1" hangingPunct="1">
              <a:spcBef>
                <a:spcPct val="0"/>
              </a:spcBef>
            </a:pPr>
            <a:endParaRPr lang="en-GB" altLang="en-US"/>
          </a:p>
        </p:txBody>
      </p:sp>
      <p:sp>
        <p:nvSpPr>
          <p:cNvPr id="16387" name="Slide Number Placeholder 3">
            <a:extLst>
              <a:ext uri="{FF2B5EF4-FFF2-40B4-BE49-F238E27FC236}">
                <a16:creationId xmlns:a16="http://schemas.microsoft.com/office/drawing/2014/main" id="{AC42DB03-8613-A340-B2FA-6E478DBB29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8A8021-D921-2B46-A4CC-22E6773A25BF}" type="slidenum">
              <a:rPr lang="en-GB" altLang="en-US" smtClean="0"/>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BC5E8BB-657A-C84D-8EBB-04B8007A31B2}"/>
              </a:ext>
            </a:extLst>
          </p:cNvPr>
          <p:cNvSpPr>
            <a:spLocks noGrp="1" noRot="1" noChangeAspect="1" noChangeArrowheads="1" noTextEdit="1"/>
          </p:cNvSpPr>
          <p:nvPr>
            <p:ph type="sldImg"/>
          </p:nvPr>
        </p:nvSpPr>
        <p:spPr bwMode="auto">
          <a:xfrm>
            <a:off x="293688" y="347663"/>
            <a:ext cx="4881562"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059058F-49F1-2744-9F8E-D20E6BA599D6}"/>
              </a:ext>
            </a:extLst>
          </p:cNvPr>
          <p:cNvSpPr>
            <a:spLocks noGrp="1" noChangeArrowheads="1"/>
          </p:cNvSpPr>
          <p:nvPr>
            <p:ph type="body" idx="1"/>
          </p:nvPr>
        </p:nvSpPr>
        <p:spPr bwMode="auto">
          <a:xfrm>
            <a:off x="293688" y="4395788"/>
            <a:ext cx="7940675" cy="1093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Geneva" panose="020B0503030404040204" pitchFamily="34" charset="0"/>
                <a:cs typeface="Geneva" panose="020B0503030404040204" pitchFamily="34" charset="0"/>
              </a:rPr>
              <a:t>CMS Jigsaw, remind of CMS and re introduce each theme Self, Strengths, Horizons and Networks </a:t>
            </a:r>
          </a:p>
          <a:p>
            <a:pPr eaLnBrk="1" hangingPunct="1">
              <a:spcBef>
                <a:spcPct val="0"/>
              </a:spcBef>
            </a:pPr>
            <a:r>
              <a:rPr lang="en-GB" altLang="en-US" dirty="0">
                <a:ea typeface="Geneva" panose="020B0503030404040204" pitchFamily="34" charset="0"/>
                <a:cs typeface="Geneva" panose="020B0503030404040204" pitchFamily="34" charset="0"/>
              </a:rPr>
              <a:t>Expand on why the development of these skills are important to support their individual option choices at this stage and ultimately career decision making </a:t>
            </a:r>
          </a:p>
          <a:p>
            <a:pPr eaLnBrk="1" hangingPunct="1">
              <a:spcBef>
                <a:spcPct val="0"/>
              </a:spcBef>
            </a:pPr>
            <a:endParaRPr lang="en-GB" altLang="en-US" dirty="0"/>
          </a:p>
        </p:txBody>
      </p:sp>
      <p:sp>
        <p:nvSpPr>
          <p:cNvPr id="18435" name="Slide Number Placeholder 3">
            <a:extLst>
              <a:ext uri="{FF2B5EF4-FFF2-40B4-BE49-F238E27FC236}">
                <a16:creationId xmlns:a16="http://schemas.microsoft.com/office/drawing/2014/main" id="{47F9DF16-4924-7348-9432-1821617D0C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08B28B-F77D-C24E-BBED-1EB30FCCEA7D}" type="slidenum">
              <a:rPr lang="en-GB" altLang="en-US" smtClean="0"/>
              <a:pPr fontAlgn="base">
                <a:spcBef>
                  <a:spcPct val="0"/>
                </a:spcBef>
                <a:spcAft>
                  <a:spcPct val="0"/>
                </a:spcAft>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11FB6160-45E6-5E4B-89D7-26CF9CD15F0E}"/>
              </a:ext>
            </a:extLst>
          </p:cNvPr>
          <p:cNvSpPr>
            <a:spLocks noGrp="1" noRot="1" noChangeAspect="1" noChangeArrowheads="1" noTextEdit="1"/>
          </p:cNvSpPr>
          <p:nvPr>
            <p:ph type="sldImg"/>
          </p:nvPr>
        </p:nvSpPr>
        <p:spPr bwMode="auto">
          <a:xfrm>
            <a:off x="6284913" y="5002213"/>
            <a:ext cx="1941512" cy="1455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6308DFC0-9930-584C-92DF-9CCB8D094A8D}"/>
              </a:ext>
            </a:extLst>
          </p:cNvPr>
          <p:cNvSpPr>
            <a:spLocks noGrp="1" noChangeArrowheads="1"/>
          </p:cNvSpPr>
          <p:nvPr>
            <p:ph type="body" idx="1"/>
          </p:nvPr>
        </p:nvSpPr>
        <p:spPr bwMode="auto">
          <a:xfrm>
            <a:off x="538163" y="263525"/>
            <a:ext cx="7942262" cy="1093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Geneva" panose="020B0503030404040204" pitchFamily="34" charset="0"/>
                <a:cs typeface="Geneva" panose="020B0503030404040204" pitchFamily="34" charset="0"/>
              </a:rPr>
              <a:t>Challenge group we are here today to find out.......are they ready for this next step??.....</a:t>
            </a:r>
          </a:p>
          <a:p>
            <a:pPr eaLnBrk="1" hangingPunct="1">
              <a:spcBef>
                <a:spcPct val="0"/>
              </a:spcBef>
            </a:pPr>
            <a:r>
              <a:rPr lang="en-GB" altLang="en-US" dirty="0">
                <a:ea typeface="Geneva" panose="020B0503030404040204" pitchFamily="34" charset="0"/>
                <a:cs typeface="Geneva" panose="020B0503030404040204" pitchFamily="34" charset="0"/>
              </a:rPr>
              <a:t>Have they prepared, have a plan......know their options …….that’s what today is about.....supporting this next step.</a:t>
            </a:r>
          </a:p>
          <a:p>
            <a:pPr eaLnBrk="1" hangingPunct="1">
              <a:spcBef>
                <a:spcPct val="0"/>
              </a:spcBef>
            </a:pPr>
            <a:endParaRPr lang="en-GB" altLang="en-US" b="1"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To support this next decision stage pupils, need to know there are lots of option choices and routes and pathways beyond from S4 and are interchangeable and flexible throughout an individuals career journey</a:t>
            </a:r>
          </a:p>
          <a:p>
            <a:pPr eaLnBrk="1" hangingPunct="1">
              <a:spcBef>
                <a:spcPct val="0"/>
              </a:spcBef>
            </a:pPr>
            <a:endParaRPr lang="en-GB" altLang="en-US" b="1" dirty="0">
              <a:ea typeface="Geneva" panose="020B0503030404040204" pitchFamily="34" charset="0"/>
              <a:cs typeface="Geneva" panose="020B0503030404040204" pitchFamily="34" charset="0"/>
            </a:endParaRPr>
          </a:p>
          <a:p>
            <a:pPr eaLnBrk="1" hangingPunct="1">
              <a:spcBef>
                <a:spcPct val="0"/>
              </a:spcBef>
            </a:pPr>
            <a:endParaRPr lang="en-GB" altLang="en-US"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Highlight that there are lots of opportunities  ...........and  there are  lots of routes and pathways  to those opportunities and that these are interchangeable and flexible throughout an individuals career journey e.g.; a foundation apprenticeship can open up opportunities to further /higher education routes or more advanced apprenticeships. Or completing a national certificate course can progress to HNC/HND and on to university</a:t>
            </a:r>
          </a:p>
          <a:p>
            <a:pPr eaLnBrk="1" hangingPunct="1">
              <a:spcBef>
                <a:spcPct val="0"/>
              </a:spcBef>
            </a:pPr>
            <a:endParaRPr lang="en-GB" altLang="en-US"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Expand on every decision is a career decision – its so important to get it right</a:t>
            </a:r>
          </a:p>
          <a:p>
            <a:pPr eaLnBrk="1" hangingPunct="1">
              <a:spcBef>
                <a:spcPct val="0"/>
              </a:spcBef>
            </a:pPr>
            <a:r>
              <a:rPr lang="en-GB" altLang="en-US" dirty="0">
                <a:ea typeface="Geneva" panose="020B0503030404040204" pitchFamily="34" charset="0"/>
                <a:cs typeface="Geneva" panose="020B0503030404040204" pitchFamily="34" charset="0"/>
              </a:rPr>
              <a:t>From the smallest decision you make </a:t>
            </a:r>
            <a:r>
              <a:rPr lang="en-GB" altLang="en-US" dirty="0" err="1">
                <a:ea typeface="Geneva" panose="020B0503030404040204" pitchFamily="34" charset="0"/>
                <a:cs typeface="Geneva" panose="020B0503030404040204" pitchFamily="34" charset="0"/>
              </a:rPr>
              <a:t>eg</a:t>
            </a:r>
            <a:r>
              <a:rPr lang="en-GB" altLang="en-US" dirty="0">
                <a:ea typeface="Geneva" panose="020B0503030404040204" pitchFamily="34" charset="0"/>
                <a:cs typeface="Geneva" panose="020B0503030404040204" pitchFamily="34" charset="0"/>
              </a:rPr>
              <a:t>; getting out of bed in the morning to doing your homework or getting involved in hobbies and interests all have an impact on your future career journey</a:t>
            </a:r>
          </a:p>
          <a:p>
            <a:pPr eaLnBrk="1" hangingPunct="1">
              <a:spcBef>
                <a:spcPct val="0"/>
              </a:spcBef>
            </a:pPr>
            <a:r>
              <a:rPr lang="en-GB" altLang="en-US" dirty="0">
                <a:ea typeface="Geneva" panose="020B0503030404040204" pitchFamily="34" charset="0"/>
                <a:cs typeface="Geneva" panose="020B0503030404040204" pitchFamily="34" charset="0"/>
              </a:rPr>
              <a:t>Introduce each options and expand</a:t>
            </a:r>
          </a:p>
          <a:p>
            <a:pPr eaLnBrk="1" hangingPunct="1">
              <a:spcBef>
                <a:spcPct val="0"/>
              </a:spcBef>
            </a:pPr>
            <a:r>
              <a:rPr lang="en-GB" altLang="en-US" b="1" dirty="0">
                <a:ea typeface="Geneva" panose="020B0503030404040204" pitchFamily="34" charset="0"/>
                <a:cs typeface="Geneva" panose="020B0503030404040204" pitchFamily="34" charset="0"/>
              </a:rPr>
              <a:t>Return to School</a:t>
            </a:r>
          </a:p>
          <a:p>
            <a:pPr eaLnBrk="1" hangingPunct="1">
              <a:spcBef>
                <a:spcPct val="0"/>
              </a:spcBef>
            </a:pPr>
            <a:r>
              <a:rPr lang="en-GB" altLang="en-US" dirty="0">
                <a:ea typeface="Geneva" panose="020B0503030404040204" pitchFamily="34" charset="0"/>
                <a:cs typeface="Geneva" panose="020B0503030404040204" pitchFamily="34" charset="0"/>
              </a:rPr>
              <a:t>Foundation Apprenticeship</a:t>
            </a:r>
          </a:p>
          <a:p>
            <a:pPr eaLnBrk="1" hangingPunct="1">
              <a:spcBef>
                <a:spcPct val="0"/>
              </a:spcBef>
            </a:pPr>
            <a:r>
              <a:rPr lang="en-GB" altLang="en-US" dirty="0">
                <a:ea typeface="Geneva" panose="020B0503030404040204" pitchFamily="34" charset="0"/>
                <a:cs typeface="Geneva" panose="020B0503030404040204" pitchFamily="34" charset="0"/>
              </a:rPr>
              <a:t>Advanced Highers</a:t>
            </a:r>
          </a:p>
          <a:p>
            <a:pPr eaLnBrk="1" hangingPunct="1">
              <a:spcBef>
                <a:spcPct val="0"/>
              </a:spcBef>
            </a:pPr>
            <a:r>
              <a:rPr lang="en-GB" altLang="en-US" dirty="0">
                <a:ea typeface="Geneva" panose="020B0503030404040204" pitchFamily="34" charset="0"/>
                <a:cs typeface="Geneva" panose="020B0503030404040204" pitchFamily="34" charset="0"/>
              </a:rPr>
              <a:t>Highers</a:t>
            </a:r>
          </a:p>
          <a:p>
            <a:pPr eaLnBrk="1" hangingPunct="1">
              <a:spcBef>
                <a:spcPct val="0"/>
              </a:spcBef>
            </a:pPr>
            <a:r>
              <a:rPr lang="en-GB" altLang="en-US" dirty="0">
                <a:ea typeface="Geneva" panose="020B0503030404040204" pitchFamily="34" charset="0"/>
                <a:cs typeface="Geneva" panose="020B0503030404040204" pitchFamily="34" charset="0"/>
              </a:rPr>
              <a:t>Nat 5s</a:t>
            </a:r>
          </a:p>
          <a:p>
            <a:pPr eaLnBrk="1" hangingPunct="1">
              <a:spcBef>
                <a:spcPct val="0"/>
              </a:spcBef>
            </a:pPr>
            <a:r>
              <a:rPr lang="en-GB" altLang="en-US" dirty="0">
                <a:ea typeface="Geneva" panose="020B0503030404040204" pitchFamily="34" charset="0"/>
                <a:cs typeface="Geneva" panose="020B0503030404040204" pitchFamily="34" charset="0"/>
              </a:rPr>
              <a:t>Nat 4s</a:t>
            </a:r>
          </a:p>
          <a:p>
            <a:pPr eaLnBrk="1" hangingPunct="1">
              <a:spcBef>
                <a:spcPct val="0"/>
              </a:spcBef>
            </a:pPr>
            <a:r>
              <a:rPr lang="en-GB" altLang="en-US" dirty="0">
                <a:ea typeface="Geneva" panose="020B0503030404040204" pitchFamily="34" charset="0"/>
                <a:cs typeface="Geneva" panose="020B0503030404040204" pitchFamily="34" charset="0"/>
              </a:rPr>
              <a:t>How will their qualifications help them when deciding to move onto </a:t>
            </a:r>
            <a:r>
              <a:rPr lang="en-GB" altLang="en-US" dirty="0" err="1">
                <a:ea typeface="Geneva" panose="020B0503030404040204" pitchFamily="34" charset="0"/>
                <a:cs typeface="Geneva" panose="020B0503030404040204" pitchFamily="34" charset="0"/>
              </a:rPr>
              <a:t>uni</a:t>
            </a:r>
            <a:r>
              <a:rPr lang="en-GB" altLang="en-US" dirty="0">
                <a:ea typeface="Geneva" panose="020B0503030404040204" pitchFamily="34" charset="0"/>
                <a:cs typeface="Geneva" panose="020B0503030404040204" pitchFamily="34" charset="0"/>
              </a:rPr>
              <a:t>/college</a:t>
            </a:r>
          </a:p>
          <a:p>
            <a:pPr eaLnBrk="1" hangingPunct="1">
              <a:spcBef>
                <a:spcPct val="0"/>
              </a:spcBef>
            </a:pPr>
            <a:r>
              <a:rPr lang="en-GB" altLang="en-US" b="1" dirty="0">
                <a:ea typeface="Geneva" panose="020B0503030404040204" pitchFamily="34" charset="0"/>
                <a:cs typeface="Geneva" panose="020B0503030404040204" pitchFamily="34" charset="0"/>
              </a:rPr>
              <a:t>Further Education</a:t>
            </a:r>
            <a:endParaRPr lang="en-GB" altLang="en-US"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Can study a number of different courses</a:t>
            </a:r>
          </a:p>
          <a:p>
            <a:pPr eaLnBrk="1" hangingPunct="1">
              <a:spcBef>
                <a:spcPct val="0"/>
              </a:spcBef>
            </a:pPr>
            <a:r>
              <a:rPr lang="en-GB" altLang="en-US" dirty="0">
                <a:ea typeface="Geneva" panose="020B0503030404040204" pitchFamily="34" charset="0"/>
                <a:cs typeface="Geneva" panose="020B0503030404040204" pitchFamily="34" charset="0"/>
              </a:rPr>
              <a:t>Gain further qualifications</a:t>
            </a:r>
          </a:p>
          <a:p>
            <a:pPr eaLnBrk="1" hangingPunct="1">
              <a:spcBef>
                <a:spcPct val="0"/>
              </a:spcBef>
            </a:pPr>
            <a:r>
              <a:rPr lang="en-GB" altLang="en-US" dirty="0">
                <a:ea typeface="Geneva" panose="020B0503030404040204" pitchFamily="34" charset="0"/>
                <a:cs typeface="Geneva" panose="020B0503030404040204" pitchFamily="34" charset="0"/>
              </a:rPr>
              <a:t>Build a pathway of qualification for entry to next level</a:t>
            </a:r>
          </a:p>
          <a:p>
            <a:pPr eaLnBrk="1" hangingPunct="1">
              <a:spcBef>
                <a:spcPct val="0"/>
              </a:spcBef>
            </a:pPr>
            <a:r>
              <a:rPr lang="en-GB" altLang="en-US" b="1" dirty="0">
                <a:ea typeface="Geneva" panose="020B0503030404040204" pitchFamily="34" charset="0"/>
                <a:cs typeface="Geneva" panose="020B0503030404040204" pitchFamily="34" charset="0"/>
              </a:rPr>
              <a:t>Entrepreneurship</a:t>
            </a:r>
            <a:endParaRPr lang="en-GB" altLang="en-US"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Can develop your interest in to a job</a:t>
            </a:r>
          </a:p>
          <a:p>
            <a:pPr eaLnBrk="1" hangingPunct="1">
              <a:spcBef>
                <a:spcPct val="0"/>
              </a:spcBef>
            </a:pPr>
            <a:r>
              <a:rPr lang="en-GB" altLang="en-US" dirty="0">
                <a:ea typeface="Geneva" panose="020B0503030404040204" pitchFamily="34" charset="0"/>
                <a:cs typeface="Geneva" panose="020B0503030404040204" pitchFamily="34" charset="0"/>
              </a:rPr>
              <a:t>Exciting to grow your own business</a:t>
            </a:r>
          </a:p>
          <a:p>
            <a:pPr eaLnBrk="1" hangingPunct="1">
              <a:spcBef>
                <a:spcPct val="0"/>
              </a:spcBef>
            </a:pPr>
            <a:r>
              <a:rPr lang="en-GB" altLang="en-US" dirty="0">
                <a:ea typeface="Geneva" panose="020B0503030404040204" pitchFamily="34" charset="0"/>
                <a:cs typeface="Geneva" panose="020B0503030404040204" pitchFamily="34" charset="0"/>
              </a:rPr>
              <a:t>You’re your own Boss you can decide when, where and how you work</a:t>
            </a:r>
          </a:p>
          <a:p>
            <a:pPr eaLnBrk="1" hangingPunct="1">
              <a:spcBef>
                <a:spcPct val="0"/>
              </a:spcBef>
            </a:pPr>
            <a:r>
              <a:rPr lang="en-GB" altLang="en-US" b="1" dirty="0">
                <a:ea typeface="Geneva" panose="020B0503030404040204" pitchFamily="34" charset="0"/>
                <a:cs typeface="Geneva" panose="020B0503030404040204" pitchFamily="34" charset="0"/>
              </a:rPr>
              <a:t>Modern Apprenticeship/Training</a:t>
            </a:r>
            <a:endParaRPr lang="en-GB" altLang="en-US"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Gain nationally recognised qualifications </a:t>
            </a:r>
          </a:p>
          <a:p>
            <a:pPr eaLnBrk="1" hangingPunct="1">
              <a:spcBef>
                <a:spcPct val="0"/>
              </a:spcBef>
            </a:pPr>
            <a:r>
              <a:rPr lang="en-GB" altLang="en-US" dirty="0">
                <a:ea typeface="Geneva" panose="020B0503030404040204" pitchFamily="34" charset="0"/>
                <a:cs typeface="Geneva" panose="020B0503030404040204" pitchFamily="34" charset="0"/>
              </a:rPr>
              <a:t>Get valuable work experience</a:t>
            </a:r>
          </a:p>
          <a:p>
            <a:pPr eaLnBrk="1" hangingPunct="1">
              <a:spcBef>
                <a:spcPct val="0"/>
              </a:spcBef>
            </a:pPr>
            <a:r>
              <a:rPr lang="en-GB" altLang="en-US" dirty="0">
                <a:ea typeface="Geneva" panose="020B0503030404040204" pitchFamily="34" charset="0"/>
                <a:cs typeface="Geneva" panose="020B0503030404040204" pitchFamily="34" charset="0"/>
              </a:rPr>
              <a:t>Receive a national level wage</a:t>
            </a:r>
          </a:p>
          <a:p>
            <a:pPr eaLnBrk="1" hangingPunct="1">
              <a:spcBef>
                <a:spcPct val="0"/>
              </a:spcBef>
            </a:pPr>
            <a:r>
              <a:rPr lang="en-GB" altLang="en-US" b="1" dirty="0">
                <a:ea typeface="Geneva" panose="020B0503030404040204" pitchFamily="34" charset="0"/>
                <a:cs typeface="Geneva" panose="020B0503030404040204" pitchFamily="34" charset="0"/>
              </a:rPr>
              <a:t>Seek Employment</a:t>
            </a:r>
            <a:endParaRPr lang="en-GB" altLang="en-US" dirty="0">
              <a:ea typeface="Geneva" panose="020B0503030404040204" pitchFamily="34" charset="0"/>
              <a:cs typeface="Geneva" panose="020B0503030404040204" pitchFamily="34" charset="0"/>
            </a:endParaRPr>
          </a:p>
          <a:p>
            <a:pPr eaLnBrk="1" hangingPunct="1">
              <a:spcBef>
                <a:spcPct val="0"/>
              </a:spcBef>
            </a:pPr>
            <a:r>
              <a:rPr lang="en-GB" altLang="en-US" dirty="0">
                <a:ea typeface="Geneva" panose="020B0503030404040204" pitchFamily="34" charset="0"/>
                <a:cs typeface="Geneva" panose="020B0503030404040204" pitchFamily="34" charset="0"/>
              </a:rPr>
              <a:t>Permanent job</a:t>
            </a:r>
          </a:p>
          <a:p>
            <a:pPr eaLnBrk="1" hangingPunct="1">
              <a:spcBef>
                <a:spcPct val="0"/>
              </a:spcBef>
            </a:pPr>
            <a:r>
              <a:rPr lang="en-GB" altLang="en-US" dirty="0">
                <a:ea typeface="Geneva" panose="020B0503030404040204" pitchFamily="34" charset="0"/>
                <a:cs typeface="Geneva" panose="020B0503030404040204" pitchFamily="34" charset="0"/>
              </a:rPr>
              <a:t>Work for a company</a:t>
            </a:r>
          </a:p>
          <a:p>
            <a:pPr eaLnBrk="1" hangingPunct="1">
              <a:spcBef>
                <a:spcPct val="0"/>
              </a:spcBef>
            </a:pPr>
            <a:r>
              <a:rPr lang="en-GB" altLang="en-US" dirty="0">
                <a:ea typeface="Geneva" panose="020B0503030404040204" pitchFamily="34" charset="0"/>
                <a:cs typeface="Geneva" panose="020B0503030404040204" pitchFamily="34" charset="0"/>
              </a:rPr>
              <a:t>Receive a wage</a:t>
            </a:r>
          </a:p>
          <a:p>
            <a:pPr eaLnBrk="1" hangingPunct="1">
              <a:spcBef>
                <a:spcPct val="0"/>
              </a:spcBef>
            </a:pPr>
            <a:endParaRPr lang="en-GB" altLang="en-US" dirty="0"/>
          </a:p>
        </p:txBody>
      </p:sp>
      <p:sp>
        <p:nvSpPr>
          <p:cNvPr id="22531" name="Slide Number Placeholder 3">
            <a:extLst>
              <a:ext uri="{FF2B5EF4-FFF2-40B4-BE49-F238E27FC236}">
                <a16:creationId xmlns:a16="http://schemas.microsoft.com/office/drawing/2014/main" id="{F4C6B281-2D1E-7F48-B16C-F8BF6079D3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B8D43A-B569-494A-9FB7-C7D92FDE4777}" type="slidenum">
              <a:rPr lang="en-GB" altLang="en-US" smtClean="0"/>
              <a:pPr fontAlgn="base">
                <a:spcBef>
                  <a:spcPct val="0"/>
                </a:spcBef>
                <a:spcAft>
                  <a:spcPct val="0"/>
                </a:spcAft>
              </a:pPr>
              <a:t>9</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SCOTTISH FIGURES 2019-20. </a:t>
            </a:r>
            <a:r>
              <a:rPr lang="en-US" sz="1000" b="0" i="0" kern="1200" dirty="0">
                <a:solidFill>
                  <a:schemeClr val="tx1"/>
                </a:solidFill>
                <a:effectLst/>
                <a:latin typeface="Arial" panose="020B0604020202020204" pitchFamily="34" charset="0"/>
                <a:ea typeface="+mn-ea"/>
                <a:cs typeface="Arial" panose="020B0604020202020204" pitchFamily="34" charset="0"/>
              </a:rPr>
              <a:t>The time period covered is during coronavirus (COVID-19</a:t>
            </a:r>
            <a:r>
              <a:rPr lang="en-US" sz="1000" b="1" i="0" kern="1200" dirty="0">
                <a:solidFill>
                  <a:schemeClr val="tx1"/>
                </a:solidFill>
                <a:effectLst/>
                <a:latin typeface="Arial" panose="020B0604020202020204" pitchFamily="34" charset="0"/>
                <a:ea typeface="+mn-ea"/>
                <a:cs typeface="Arial" panose="020B0604020202020204" pitchFamily="34" charset="0"/>
              </a:rPr>
              <a:t>)</a:t>
            </a:r>
            <a:r>
              <a:rPr lang="en-US" sz="1000" b="0" i="0" kern="1200" dirty="0">
                <a:solidFill>
                  <a:schemeClr val="tx1"/>
                </a:solidFill>
                <a:effectLst/>
                <a:latin typeface="Arial" panose="020B0604020202020204" pitchFamily="34" charset="0"/>
                <a:ea typeface="+mn-ea"/>
                <a:cs typeface="Arial" panose="020B0604020202020204" pitchFamily="34" charset="0"/>
              </a:rPr>
              <a:t> pandemic. </a:t>
            </a:r>
            <a:r>
              <a:rPr lang="en-GB" altLang="en-US" sz="1000" b="0" dirty="0">
                <a:ea typeface="Geneva"/>
              </a:rPr>
              <a:t>For other Local/School information or years see </a:t>
            </a:r>
            <a:r>
              <a:rPr lang="en-GB" altLang="en-US" sz="1000" b="1" dirty="0">
                <a:ea typeface="Geneva"/>
              </a:rPr>
              <a:t>SOURCE</a:t>
            </a:r>
            <a:r>
              <a:rPr lang="en-GB" altLang="en-US" sz="1000" b="0" dirty="0">
                <a:ea typeface="Genev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Arial" panose="020B0604020202020204" pitchFamily="34" charset="0"/>
                <a:ea typeface="+mn-ea"/>
                <a:cs typeface="Arial" panose="020B0604020202020204" pitchFamily="34" charset="0"/>
              </a:rPr>
              <a:t>47,454</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1" i="0" kern="1200" dirty="0">
                <a:solidFill>
                  <a:schemeClr val="tx1"/>
                </a:solidFill>
                <a:effectLst/>
                <a:latin typeface="Arial" panose="020B0604020202020204" pitchFamily="34" charset="0"/>
                <a:ea typeface="+mn-ea"/>
                <a:cs typeface="Arial" panose="020B0604020202020204" pitchFamily="34" charset="0"/>
              </a:rPr>
              <a:t>pupils left school in 2019/20, </a:t>
            </a:r>
            <a:r>
              <a:rPr lang="en-US" sz="1000" b="0" i="0" kern="1200" dirty="0">
                <a:solidFill>
                  <a:schemeClr val="tx1"/>
                </a:solidFill>
                <a:effectLst/>
                <a:latin typeface="Arial" panose="020B0604020202020204" pitchFamily="34" charset="0"/>
                <a:ea typeface="+mn-ea"/>
                <a:cs typeface="Arial" panose="020B0604020202020204" pitchFamily="34" charset="0"/>
              </a:rPr>
              <a:t>the smallest school leaver cohort since consistent records began in 2009/10. 93.3% entered positive destinations. Over 72% went into Further or Higher Education, with 28.1% entering college (up by 1.2 percentage points) and 44.2% entering Higher Education (jump of 4.1pp from 40.3% in 2018/19). </a:t>
            </a:r>
            <a:r>
              <a:rPr lang="en-GB" altLang="en-US" sz="1000" b="0" dirty="0">
                <a:ea typeface="Geneva"/>
              </a:rPr>
              <a:t>There was a drop in numbers entering employment to 16.2% (from 22.9% in 2018/19), the first time the unemployment figure has decreased since 2009-10. Unemployment increased to 6.7% from 5.1% in 2018-19.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800" b="1" dirty="0">
              <a:ea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NOTE: </a:t>
            </a:r>
            <a:r>
              <a:rPr lang="en-GB" altLang="en-US" sz="1000" b="0" dirty="0">
                <a:ea typeface="Geneva"/>
              </a:rPr>
              <a:t>‘Unemployment’ includes Unemployed Seeking (4.1%) and Unemployed Not Seeking (1.8%) Other (5%) and Unknown (0.4%).  Not included - Voluntary Work (0.6%) and </a:t>
            </a:r>
            <a:r>
              <a:rPr lang="en-US" sz="1000" b="0" i="0" kern="1200" dirty="0">
                <a:solidFill>
                  <a:schemeClr val="tx1"/>
                </a:solidFill>
                <a:effectLst/>
                <a:latin typeface="Arial" panose="020B0604020202020204" pitchFamily="34" charset="0"/>
                <a:ea typeface="+mn-ea"/>
                <a:cs typeface="Arial" panose="020B0604020202020204" pitchFamily="34" charset="0"/>
              </a:rPr>
              <a:t>Personal Skills Development (0.8</a:t>
            </a:r>
            <a:r>
              <a:rPr lang="en-US" dirty="0"/>
              <a:t>%</a:t>
            </a:r>
            <a:r>
              <a:rPr lang="en-US" sz="1000" b="0" i="0" kern="1200" dirty="0">
                <a:solidFill>
                  <a:schemeClr val="tx1"/>
                </a:solidFill>
                <a:effectLst/>
                <a:latin typeface="Arial" panose="020B0604020202020204" pitchFamily="34" charset="0"/>
                <a:ea typeface="+mn-ea"/>
                <a:cs typeface="Arial" panose="020B0604020202020204" pitchFamily="34" charset="0"/>
              </a:rPr>
              <a:t>)</a:t>
            </a:r>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a:solidFill>
                  <a:schemeClr val="tx1"/>
                </a:solidFill>
                <a:effectLst/>
                <a:latin typeface="Arial" panose="020B0604020202020204" pitchFamily="34" charset="0"/>
                <a:ea typeface="+mn-ea"/>
                <a:cs typeface="Arial" panose="020B0604020202020204" pitchFamily="34" charset="0"/>
              </a:rPr>
              <a:t>From 2018/19, support previously recorded as Activity Agreements was recorded in the Training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ea typeface="Geneva"/>
              </a:rPr>
              <a:t>SOURCES:</a:t>
            </a:r>
            <a:r>
              <a:rPr lang="en-GB" altLang="en-US" sz="1000" b="0" dirty="0">
                <a:ea typeface="Geneva"/>
              </a:rPr>
              <a:t> </a:t>
            </a:r>
            <a:r>
              <a:rPr lang="en-GB" altLang="en-US" sz="1000" b="1" dirty="0">
                <a:ea typeface="Geneva"/>
              </a:rPr>
              <a:t>Scottish Government School Leaver Destinations for Scotland 2019/20 </a:t>
            </a:r>
            <a:r>
              <a:rPr lang="en-GB" sz="800" u="sng" dirty="0">
                <a:solidFill>
                  <a:srgbClr val="0000FF"/>
                </a:solidFill>
              </a:rPr>
              <a:t>https://www.gov.scot/publications/summary-statistics-attainment-initial-leaver-destinations-no-3-2021-edition/pages/1/ </a:t>
            </a:r>
            <a:r>
              <a:rPr lang="en-GB" altLang="en-US" sz="1000" b="0" dirty="0">
                <a:ea typeface="Geneva"/>
              </a:rPr>
              <a:t>includes infographic summary (published 23 Feb 2021, updated on Connect March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OTHER SOURCES: </a:t>
            </a:r>
            <a:r>
              <a:rPr lang="en-GB" altLang="en-US" sz="1000" b="1" dirty="0">
                <a:ea typeface="Geneva"/>
              </a:rPr>
              <a:t>RSA Data Matrix Skills Supply </a:t>
            </a:r>
            <a:r>
              <a:rPr lang="en-GB" altLang="en-US" sz="1000" b="0" dirty="0">
                <a:ea typeface="Geneva"/>
              </a:rPr>
              <a:t>positive and negative destination figures from 2010/11 to 2019/20 by local authority </a:t>
            </a:r>
            <a:r>
              <a:rPr lang="en-GB" sz="800" dirty="0">
                <a:hlinkClick r:id="rId3"/>
              </a:rPr>
              <a:t>https://www.skillsdevelopmentscotland.co.uk/what-we-do/skills-planning/regional-skills-assessments/</a:t>
            </a: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68A168A-0AB5-7249-9EA0-71F7DF5A0CDF}" type="slidenum">
              <a:rPr lang="en-US" smtClean="0"/>
              <a:t>12</a:t>
            </a:fld>
            <a:endParaRPr lang="en-US" dirty="0"/>
          </a:p>
        </p:txBody>
      </p:sp>
    </p:spTree>
    <p:extLst>
      <p:ext uri="{BB962C8B-B14F-4D97-AF65-F5344CB8AC3E}">
        <p14:creationId xmlns:p14="http://schemas.microsoft.com/office/powerpoint/2010/main" val="327272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8AF5EB0-FCD0-F74F-99E2-AA00A9EF0B69}"/>
              </a:ext>
            </a:extLst>
          </p:cNvPr>
          <p:cNvSpPr>
            <a:spLocks noGrp="1" noRot="1" noChangeAspect="1" noChangeArrowheads="1" noTextEdit="1"/>
          </p:cNvSpPr>
          <p:nvPr>
            <p:ph type="sldImg"/>
          </p:nvPr>
        </p:nvSpPr>
        <p:spPr bwMode="auto">
          <a:xfrm>
            <a:off x="723900" y="455613"/>
            <a:ext cx="2274888" cy="1706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1147D0A9-E0F7-004C-86D4-CCEC7ACA16A7}"/>
              </a:ext>
            </a:extLst>
          </p:cNvPr>
          <p:cNvSpPr>
            <a:spLocks noGrp="1" noChangeArrowheads="1"/>
          </p:cNvSpPr>
          <p:nvPr>
            <p:ph type="body" idx="1"/>
          </p:nvPr>
        </p:nvSpPr>
        <p:spPr bwMode="auto">
          <a:xfrm>
            <a:off x="428625" y="2897188"/>
            <a:ext cx="7940675" cy="1093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679575" eaLnBrk="1" hangingPunct="1">
              <a:spcBef>
                <a:spcPct val="0"/>
              </a:spcBef>
            </a:pPr>
            <a:r>
              <a:rPr lang="en-GB" altLang="en-US"/>
              <a:t>Remind pupils as they take their next step the importance of their individual Networks.  As they mature so will their  networks and it is important to continue to grow and build networks now and throughout their careers.</a:t>
            </a:r>
          </a:p>
          <a:p>
            <a:pPr defTabSz="1679575" eaLnBrk="1" hangingPunct="1">
              <a:spcBef>
                <a:spcPct val="0"/>
              </a:spcBef>
            </a:pPr>
            <a:endParaRPr lang="en-GB" altLang="en-US"/>
          </a:p>
          <a:p>
            <a:pPr defTabSz="1679575" eaLnBrk="1" hangingPunct="1">
              <a:spcBef>
                <a:spcPct val="0"/>
              </a:spcBef>
            </a:pPr>
            <a:r>
              <a:rPr lang="en-GB" altLang="en-US"/>
              <a:t>Suggestion of Networking Bingo activity for young people to complete for some extra fun</a:t>
            </a:r>
          </a:p>
          <a:p>
            <a:pPr defTabSz="1679575" eaLnBrk="1" hangingPunct="1">
              <a:spcBef>
                <a:spcPct val="0"/>
              </a:spcBef>
            </a:pPr>
            <a:endParaRPr lang="en-GB" altLang="en-US"/>
          </a:p>
        </p:txBody>
      </p:sp>
      <p:sp>
        <p:nvSpPr>
          <p:cNvPr id="43011" name="Slide Number Placeholder 3">
            <a:extLst>
              <a:ext uri="{FF2B5EF4-FFF2-40B4-BE49-F238E27FC236}">
                <a16:creationId xmlns:a16="http://schemas.microsoft.com/office/drawing/2014/main" id="{5D0DBE45-0A53-0547-B22A-9B2A16AE38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5D2C90-789E-A24C-B0CE-79E033B91D9B}" type="slidenum">
              <a:rPr lang="en-GB" altLang="en-US" smtClean="0"/>
              <a:pPr fontAlgn="base">
                <a:spcBef>
                  <a:spcPct val="0"/>
                </a:spcBef>
                <a:spcAft>
                  <a:spcPct val="0"/>
                </a:spcAft>
              </a:pPr>
              <a:t>13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C6D0F9C-D1D4-9340-8646-1CB7DC7AB10B}"/>
              </a:ext>
            </a:extLst>
          </p:cNvPr>
          <p:cNvSpPr>
            <a:spLocks noGrp="1" noRot="1" noChangeAspect="1" noChangeArrowheads="1" noTextEdit="1"/>
          </p:cNvSpPr>
          <p:nvPr>
            <p:ph type="sldImg"/>
          </p:nvPr>
        </p:nvSpPr>
        <p:spPr bwMode="auto">
          <a:xfrm>
            <a:off x="5195888" y="171450"/>
            <a:ext cx="4302125"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65A7059C-A305-5D4E-93BC-A6624D342DB3}"/>
              </a:ext>
            </a:extLst>
          </p:cNvPr>
          <p:cNvSpPr>
            <a:spLocks noGrp="1" noChangeArrowheads="1"/>
          </p:cNvSpPr>
          <p:nvPr>
            <p:ph type="body" idx="1"/>
          </p:nvPr>
        </p:nvSpPr>
        <p:spPr bwMode="auto">
          <a:xfrm>
            <a:off x="857250" y="4238625"/>
            <a:ext cx="7940675" cy="1093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Geneva" panose="020B0503030404040204" pitchFamily="34" charset="0"/>
                <a:cs typeface="Geneva" panose="020B0503030404040204" pitchFamily="34" charset="0"/>
              </a:rPr>
              <a:t>Issue pupils with My Plan worksheet and encourage them to reflect back on their “How ready am I” activity answers and think about a couple of statements that they would like to develop and/or improve their confidence in</a:t>
            </a:r>
            <a:endParaRPr lang="en-GB" altLang="en-US"/>
          </a:p>
        </p:txBody>
      </p:sp>
      <p:sp>
        <p:nvSpPr>
          <p:cNvPr id="45059" name="Slide Number Placeholder 3">
            <a:extLst>
              <a:ext uri="{FF2B5EF4-FFF2-40B4-BE49-F238E27FC236}">
                <a16:creationId xmlns:a16="http://schemas.microsoft.com/office/drawing/2014/main" id="{A80ED782-AFD3-DC44-846D-987889C2DD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DAB8F4-8EA1-D746-B622-97A55A03919D}" type="slidenum">
              <a:rPr lang="en-GB" altLang="en-US" smtClean="0"/>
              <a:pPr fontAlgn="base">
                <a:spcBef>
                  <a:spcPct val="0"/>
                </a:spcBef>
                <a:spcAft>
                  <a:spcPct val="0"/>
                </a:spcAft>
              </a:pPr>
              <a:t>14</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F2FF39A-A44D-F041-AAD5-C96A5A7B4C28}"/>
              </a:ext>
            </a:extLst>
          </p:cNvPr>
          <p:cNvSpPr>
            <a:spLocks noGrp="1" noRot="1" noChangeAspect="1" noChangeArrowheads="1" noTextEdit="1"/>
          </p:cNvSpPr>
          <p:nvPr>
            <p:ph type="sldImg"/>
          </p:nvPr>
        </p:nvSpPr>
        <p:spPr bwMode="auto">
          <a:xfrm>
            <a:off x="661988" y="171450"/>
            <a:ext cx="4302125" cy="3227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0CC24905-06D5-2B4C-BA0B-8C171C184313}"/>
              </a:ext>
            </a:extLst>
          </p:cNvPr>
          <p:cNvSpPr>
            <a:spLocks noGrp="1" noChangeArrowheads="1"/>
          </p:cNvSpPr>
          <p:nvPr>
            <p:ph type="body" idx="1"/>
          </p:nvPr>
        </p:nvSpPr>
        <p:spPr bwMode="auto">
          <a:xfrm>
            <a:off x="661988" y="3616325"/>
            <a:ext cx="7940675" cy="1093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2200"/>
              <a:t>Discuss how pupils can make appointments with you</a:t>
            </a:r>
          </a:p>
          <a:p>
            <a:pPr eaLnBrk="1" hangingPunct="1">
              <a:spcBef>
                <a:spcPct val="0"/>
              </a:spcBef>
            </a:pPr>
            <a:endParaRPr lang="en-GB" altLang="en-US" sz="2200"/>
          </a:p>
          <a:p>
            <a:pPr eaLnBrk="1" hangingPunct="1">
              <a:spcBef>
                <a:spcPct val="0"/>
              </a:spcBef>
            </a:pPr>
            <a:r>
              <a:rPr lang="en-GB" altLang="en-US" sz="2200"/>
              <a:t>Where they can find you and on what days in school – drop in sessions, etc.</a:t>
            </a:r>
          </a:p>
          <a:p>
            <a:pPr eaLnBrk="1" hangingPunct="1">
              <a:spcBef>
                <a:spcPct val="0"/>
              </a:spcBef>
            </a:pPr>
            <a:endParaRPr lang="en-GB" altLang="en-US" sz="2200"/>
          </a:p>
          <a:p>
            <a:pPr eaLnBrk="1" hangingPunct="1">
              <a:spcBef>
                <a:spcPct val="0"/>
              </a:spcBef>
            </a:pPr>
            <a:r>
              <a:rPr lang="en-GB" altLang="en-US" sz="2200"/>
              <a:t>Contact details and information about continued in-school support and importantly  information about the local SDS centres for when they have left school.</a:t>
            </a:r>
          </a:p>
          <a:p>
            <a:pPr eaLnBrk="1" hangingPunct="1">
              <a:spcBef>
                <a:spcPct val="0"/>
              </a:spcBef>
            </a:pPr>
            <a:endParaRPr lang="en-GB" altLang="en-US"/>
          </a:p>
        </p:txBody>
      </p:sp>
      <p:sp>
        <p:nvSpPr>
          <p:cNvPr id="47107" name="Slide Number Placeholder 3">
            <a:extLst>
              <a:ext uri="{FF2B5EF4-FFF2-40B4-BE49-F238E27FC236}">
                <a16:creationId xmlns:a16="http://schemas.microsoft.com/office/drawing/2014/main" id="{265F6584-E845-664E-977E-8314025E27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0706E4-26C7-4249-8D0C-69A54721FAD2}" type="slidenum">
              <a:rPr lang="en-GB" altLang="en-US" smtClean="0"/>
              <a:pPr fontAlgn="base">
                <a:spcBef>
                  <a:spcPct val="0"/>
                </a:spcBef>
                <a:spcAft>
                  <a:spcPct val="0"/>
                </a:spcAft>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686EAC-B732-D949-BE9C-4B15C80934EA}"/>
              </a:ext>
            </a:extLst>
          </p:cNvPr>
          <p:cNvSpPr>
            <a:spLocks noGrp="1"/>
          </p:cNvSpPr>
          <p:nvPr>
            <p:ph type="dt" sz="half" idx="10"/>
          </p:nvPr>
        </p:nvSpPr>
        <p:spPr/>
        <p:txBody>
          <a:bodyPr/>
          <a:lstStyle>
            <a:lvl1pPr>
              <a:defRPr/>
            </a:lvl1pPr>
          </a:lstStyle>
          <a:p>
            <a:pPr>
              <a:defRPr/>
            </a:pPr>
            <a:fld id="{64274D6D-39A2-AC48-B6D9-94470CD28C64}" type="datetimeFigureOut">
              <a:rPr lang="en-GB"/>
              <a:pPr>
                <a:defRPr/>
              </a:pPr>
              <a:t>31/08/2021</a:t>
            </a:fld>
            <a:endParaRPr lang="en-GB"/>
          </a:p>
        </p:txBody>
      </p:sp>
      <p:sp>
        <p:nvSpPr>
          <p:cNvPr id="5" name="Footer Placeholder 4">
            <a:extLst>
              <a:ext uri="{FF2B5EF4-FFF2-40B4-BE49-F238E27FC236}">
                <a16:creationId xmlns:a16="http://schemas.microsoft.com/office/drawing/2014/main" id="{58A2BE0A-C4A3-3043-9607-6CFEF2E135B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FEF9C22-0676-AB4A-A813-6316209204AD}"/>
              </a:ext>
            </a:extLst>
          </p:cNvPr>
          <p:cNvSpPr>
            <a:spLocks noGrp="1"/>
          </p:cNvSpPr>
          <p:nvPr>
            <p:ph type="sldNum" sz="quarter" idx="12"/>
          </p:nvPr>
        </p:nvSpPr>
        <p:spPr/>
        <p:txBody>
          <a:bodyPr/>
          <a:lstStyle>
            <a:lvl1pPr>
              <a:defRPr/>
            </a:lvl1pPr>
          </a:lstStyle>
          <a:p>
            <a:pPr>
              <a:defRPr/>
            </a:pPr>
            <a:fld id="{8D859637-19BD-E745-8456-8A8FC0786921}" type="slidenum">
              <a:rPr lang="en-GB"/>
              <a:pPr>
                <a:defRPr/>
              </a:pPr>
              <a:t>‹#›</a:t>
            </a:fld>
            <a:endParaRPr lang="en-GB"/>
          </a:p>
        </p:txBody>
      </p:sp>
    </p:spTree>
    <p:extLst>
      <p:ext uri="{BB962C8B-B14F-4D97-AF65-F5344CB8AC3E}">
        <p14:creationId xmlns:p14="http://schemas.microsoft.com/office/powerpoint/2010/main" val="250825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3E3F8-B3D3-E942-9F1B-2B317486130C}"/>
              </a:ext>
            </a:extLst>
          </p:cNvPr>
          <p:cNvSpPr>
            <a:spLocks noGrp="1"/>
          </p:cNvSpPr>
          <p:nvPr>
            <p:ph type="dt" sz="half" idx="10"/>
          </p:nvPr>
        </p:nvSpPr>
        <p:spPr/>
        <p:txBody>
          <a:bodyPr/>
          <a:lstStyle>
            <a:lvl1pPr>
              <a:defRPr/>
            </a:lvl1pPr>
          </a:lstStyle>
          <a:p>
            <a:pPr>
              <a:defRPr/>
            </a:pPr>
            <a:fld id="{31BE58CA-4611-DA4B-B5EC-016FA384BE23}" type="datetimeFigureOut">
              <a:rPr lang="en-GB"/>
              <a:pPr>
                <a:defRPr/>
              </a:pPr>
              <a:t>31/08/2021</a:t>
            </a:fld>
            <a:endParaRPr lang="en-GB"/>
          </a:p>
        </p:txBody>
      </p:sp>
      <p:sp>
        <p:nvSpPr>
          <p:cNvPr id="5" name="Footer Placeholder 4">
            <a:extLst>
              <a:ext uri="{FF2B5EF4-FFF2-40B4-BE49-F238E27FC236}">
                <a16:creationId xmlns:a16="http://schemas.microsoft.com/office/drawing/2014/main" id="{50E6CD41-2065-B644-BD8C-65B36F9BE86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0455DCB-9890-604D-BC48-AB19A642CB01}"/>
              </a:ext>
            </a:extLst>
          </p:cNvPr>
          <p:cNvSpPr>
            <a:spLocks noGrp="1"/>
          </p:cNvSpPr>
          <p:nvPr>
            <p:ph type="sldNum" sz="quarter" idx="12"/>
          </p:nvPr>
        </p:nvSpPr>
        <p:spPr/>
        <p:txBody>
          <a:bodyPr/>
          <a:lstStyle>
            <a:lvl1pPr>
              <a:defRPr/>
            </a:lvl1pPr>
          </a:lstStyle>
          <a:p>
            <a:pPr>
              <a:defRPr/>
            </a:pPr>
            <a:fld id="{499EADFF-B05E-B943-A6ED-92EA6688D965}" type="slidenum">
              <a:rPr lang="en-GB"/>
              <a:pPr>
                <a:defRPr/>
              </a:pPr>
              <a:t>‹#›</a:t>
            </a:fld>
            <a:endParaRPr lang="en-GB"/>
          </a:p>
        </p:txBody>
      </p:sp>
    </p:spTree>
    <p:extLst>
      <p:ext uri="{BB962C8B-B14F-4D97-AF65-F5344CB8AC3E}">
        <p14:creationId xmlns:p14="http://schemas.microsoft.com/office/powerpoint/2010/main" val="230181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C88CA3-30BE-8C4C-8931-35DB72AA0F8F}"/>
              </a:ext>
            </a:extLst>
          </p:cNvPr>
          <p:cNvSpPr>
            <a:spLocks noGrp="1"/>
          </p:cNvSpPr>
          <p:nvPr>
            <p:ph type="dt" sz="half" idx="10"/>
          </p:nvPr>
        </p:nvSpPr>
        <p:spPr/>
        <p:txBody>
          <a:bodyPr/>
          <a:lstStyle>
            <a:lvl1pPr>
              <a:defRPr/>
            </a:lvl1pPr>
          </a:lstStyle>
          <a:p>
            <a:pPr>
              <a:defRPr/>
            </a:pPr>
            <a:fld id="{24695FC0-8D7C-F34B-989B-457D6E2345C2}" type="datetimeFigureOut">
              <a:rPr lang="en-GB"/>
              <a:pPr>
                <a:defRPr/>
              </a:pPr>
              <a:t>31/08/2021</a:t>
            </a:fld>
            <a:endParaRPr lang="en-GB"/>
          </a:p>
        </p:txBody>
      </p:sp>
      <p:sp>
        <p:nvSpPr>
          <p:cNvPr id="5" name="Footer Placeholder 4">
            <a:extLst>
              <a:ext uri="{FF2B5EF4-FFF2-40B4-BE49-F238E27FC236}">
                <a16:creationId xmlns:a16="http://schemas.microsoft.com/office/drawing/2014/main" id="{77663B4C-4B5B-FF45-9F95-B638929FE4F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FDEFE6-15C6-5349-B865-F8271379AD46}"/>
              </a:ext>
            </a:extLst>
          </p:cNvPr>
          <p:cNvSpPr>
            <a:spLocks noGrp="1"/>
          </p:cNvSpPr>
          <p:nvPr>
            <p:ph type="sldNum" sz="quarter" idx="12"/>
          </p:nvPr>
        </p:nvSpPr>
        <p:spPr/>
        <p:txBody>
          <a:bodyPr/>
          <a:lstStyle>
            <a:lvl1pPr>
              <a:defRPr/>
            </a:lvl1pPr>
          </a:lstStyle>
          <a:p>
            <a:pPr>
              <a:defRPr/>
            </a:pPr>
            <a:fld id="{446A0929-3752-9B40-99BD-A51110E9507F}" type="slidenum">
              <a:rPr lang="en-GB"/>
              <a:pPr>
                <a:defRPr/>
              </a:pPr>
              <a:t>‹#›</a:t>
            </a:fld>
            <a:endParaRPr lang="en-GB"/>
          </a:p>
        </p:txBody>
      </p:sp>
    </p:spTree>
    <p:extLst>
      <p:ext uri="{BB962C8B-B14F-4D97-AF65-F5344CB8AC3E}">
        <p14:creationId xmlns:p14="http://schemas.microsoft.com/office/powerpoint/2010/main" val="76337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4C91E2-E55C-E64A-95AE-A04658CE5168}"/>
              </a:ext>
            </a:extLst>
          </p:cNvPr>
          <p:cNvSpPr>
            <a:spLocks noGrp="1"/>
          </p:cNvSpPr>
          <p:nvPr>
            <p:ph type="dt" sz="half" idx="10"/>
          </p:nvPr>
        </p:nvSpPr>
        <p:spPr/>
        <p:txBody>
          <a:bodyPr/>
          <a:lstStyle>
            <a:lvl1pPr>
              <a:defRPr/>
            </a:lvl1pPr>
          </a:lstStyle>
          <a:p>
            <a:pPr>
              <a:defRPr/>
            </a:pPr>
            <a:fld id="{2A971957-DC81-6D4F-8E9A-7FE2358FF933}" type="datetimeFigureOut">
              <a:rPr lang="en-GB"/>
              <a:pPr>
                <a:defRPr/>
              </a:pPr>
              <a:t>31/08/2021</a:t>
            </a:fld>
            <a:endParaRPr lang="en-GB"/>
          </a:p>
        </p:txBody>
      </p:sp>
      <p:sp>
        <p:nvSpPr>
          <p:cNvPr id="5" name="Footer Placeholder 4">
            <a:extLst>
              <a:ext uri="{FF2B5EF4-FFF2-40B4-BE49-F238E27FC236}">
                <a16:creationId xmlns:a16="http://schemas.microsoft.com/office/drawing/2014/main" id="{CE9F28A4-085F-5846-AC85-B3985DA5EB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E5104F6-C7EC-5B41-9C70-05FF2DC7B82C}"/>
              </a:ext>
            </a:extLst>
          </p:cNvPr>
          <p:cNvSpPr>
            <a:spLocks noGrp="1"/>
          </p:cNvSpPr>
          <p:nvPr>
            <p:ph type="sldNum" sz="quarter" idx="12"/>
          </p:nvPr>
        </p:nvSpPr>
        <p:spPr/>
        <p:txBody>
          <a:bodyPr/>
          <a:lstStyle>
            <a:lvl1pPr>
              <a:defRPr/>
            </a:lvl1pPr>
          </a:lstStyle>
          <a:p>
            <a:pPr>
              <a:defRPr/>
            </a:pPr>
            <a:fld id="{6455E160-FAFA-A049-986D-B69877C5F45F}" type="slidenum">
              <a:rPr lang="en-GB"/>
              <a:pPr>
                <a:defRPr/>
              </a:pPr>
              <a:t>‹#›</a:t>
            </a:fld>
            <a:endParaRPr lang="en-GB"/>
          </a:p>
        </p:txBody>
      </p:sp>
    </p:spTree>
    <p:extLst>
      <p:ext uri="{BB962C8B-B14F-4D97-AF65-F5344CB8AC3E}">
        <p14:creationId xmlns:p14="http://schemas.microsoft.com/office/powerpoint/2010/main" val="36544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D54F6D-2CE8-7043-BE2E-557E76EA7279}"/>
              </a:ext>
            </a:extLst>
          </p:cNvPr>
          <p:cNvSpPr>
            <a:spLocks noGrp="1"/>
          </p:cNvSpPr>
          <p:nvPr>
            <p:ph type="dt" sz="half" idx="10"/>
          </p:nvPr>
        </p:nvSpPr>
        <p:spPr/>
        <p:txBody>
          <a:bodyPr/>
          <a:lstStyle>
            <a:lvl1pPr>
              <a:defRPr/>
            </a:lvl1pPr>
          </a:lstStyle>
          <a:p>
            <a:pPr>
              <a:defRPr/>
            </a:pPr>
            <a:fld id="{659ADF77-6A77-1942-B240-5C7CE134AC12}" type="datetimeFigureOut">
              <a:rPr lang="en-GB"/>
              <a:pPr>
                <a:defRPr/>
              </a:pPr>
              <a:t>31/08/2021</a:t>
            </a:fld>
            <a:endParaRPr lang="en-GB"/>
          </a:p>
        </p:txBody>
      </p:sp>
      <p:sp>
        <p:nvSpPr>
          <p:cNvPr id="5" name="Footer Placeholder 4">
            <a:extLst>
              <a:ext uri="{FF2B5EF4-FFF2-40B4-BE49-F238E27FC236}">
                <a16:creationId xmlns:a16="http://schemas.microsoft.com/office/drawing/2014/main" id="{9B4BEA26-7B30-F14E-9E6F-4331460F233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6F460A-CA3F-F44F-8117-F0F7794F1ED5}"/>
              </a:ext>
            </a:extLst>
          </p:cNvPr>
          <p:cNvSpPr>
            <a:spLocks noGrp="1"/>
          </p:cNvSpPr>
          <p:nvPr>
            <p:ph type="sldNum" sz="quarter" idx="12"/>
          </p:nvPr>
        </p:nvSpPr>
        <p:spPr/>
        <p:txBody>
          <a:bodyPr/>
          <a:lstStyle>
            <a:lvl1pPr>
              <a:defRPr/>
            </a:lvl1pPr>
          </a:lstStyle>
          <a:p>
            <a:pPr>
              <a:defRPr/>
            </a:pPr>
            <a:fld id="{1ADC8ACC-1381-BA46-B117-E7DEA3AFE9B5}" type="slidenum">
              <a:rPr lang="en-GB"/>
              <a:pPr>
                <a:defRPr/>
              </a:pPr>
              <a:t>‹#›</a:t>
            </a:fld>
            <a:endParaRPr lang="en-GB"/>
          </a:p>
        </p:txBody>
      </p:sp>
    </p:spTree>
    <p:extLst>
      <p:ext uri="{BB962C8B-B14F-4D97-AF65-F5344CB8AC3E}">
        <p14:creationId xmlns:p14="http://schemas.microsoft.com/office/powerpoint/2010/main" val="112140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1DC96F8-DAF5-C743-9CED-DAF78DCCBE84}"/>
              </a:ext>
            </a:extLst>
          </p:cNvPr>
          <p:cNvSpPr>
            <a:spLocks noGrp="1"/>
          </p:cNvSpPr>
          <p:nvPr>
            <p:ph type="dt" sz="half" idx="10"/>
          </p:nvPr>
        </p:nvSpPr>
        <p:spPr/>
        <p:txBody>
          <a:bodyPr/>
          <a:lstStyle>
            <a:lvl1pPr>
              <a:defRPr/>
            </a:lvl1pPr>
          </a:lstStyle>
          <a:p>
            <a:pPr>
              <a:defRPr/>
            </a:pPr>
            <a:fld id="{33ECA2A8-9DD0-1241-87E3-0956F110A2C4}" type="datetimeFigureOut">
              <a:rPr lang="en-GB"/>
              <a:pPr>
                <a:defRPr/>
              </a:pPr>
              <a:t>31/08/2021</a:t>
            </a:fld>
            <a:endParaRPr lang="en-GB"/>
          </a:p>
        </p:txBody>
      </p:sp>
      <p:sp>
        <p:nvSpPr>
          <p:cNvPr id="6" name="Footer Placeholder 4">
            <a:extLst>
              <a:ext uri="{FF2B5EF4-FFF2-40B4-BE49-F238E27FC236}">
                <a16:creationId xmlns:a16="http://schemas.microsoft.com/office/drawing/2014/main" id="{8E0CF462-39B3-4A4F-A90E-155204BFA20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2196DA-D7C5-E440-93B0-2DBFEBBAFFE5}"/>
              </a:ext>
            </a:extLst>
          </p:cNvPr>
          <p:cNvSpPr>
            <a:spLocks noGrp="1"/>
          </p:cNvSpPr>
          <p:nvPr>
            <p:ph type="sldNum" sz="quarter" idx="12"/>
          </p:nvPr>
        </p:nvSpPr>
        <p:spPr/>
        <p:txBody>
          <a:bodyPr/>
          <a:lstStyle>
            <a:lvl1pPr>
              <a:defRPr/>
            </a:lvl1pPr>
          </a:lstStyle>
          <a:p>
            <a:pPr>
              <a:defRPr/>
            </a:pPr>
            <a:fld id="{A9281AAA-1296-6349-94ED-47CCB85C7999}" type="slidenum">
              <a:rPr lang="en-GB"/>
              <a:pPr>
                <a:defRPr/>
              </a:pPr>
              <a:t>‹#›</a:t>
            </a:fld>
            <a:endParaRPr lang="en-GB"/>
          </a:p>
        </p:txBody>
      </p:sp>
    </p:spTree>
    <p:extLst>
      <p:ext uri="{BB962C8B-B14F-4D97-AF65-F5344CB8AC3E}">
        <p14:creationId xmlns:p14="http://schemas.microsoft.com/office/powerpoint/2010/main" val="233204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29B1B34-EA47-724F-B638-B26C7D21C7EA}"/>
              </a:ext>
            </a:extLst>
          </p:cNvPr>
          <p:cNvSpPr>
            <a:spLocks noGrp="1"/>
          </p:cNvSpPr>
          <p:nvPr>
            <p:ph type="dt" sz="half" idx="10"/>
          </p:nvPr>
        </p:nvSpPr>
        <p:spPr/>
        <p:txBody>
          <a:bodyPr/>
          <a:lstStyle>
            <a:lvl1pPr>
              <a:defRPr/>
            </a:lvl1pPr>
          </a:lstStyle>
          <a:p>
            <a:pPr>
              <a:defRPr/>
            </a:pPr>
            <a:fld id="{8076CE9F-B0D8-4E42-B29A-76D7D408D50F}" type="datetimeFigureOut">
              <a:rPr lang="en-GB"/>
              <a:pPr>
                <a:defRPr/>
              </a:pPr>
              <a:t>31/08/2021</a:t>
            </a:fld>
            <a:endParaRPr lang="en-GB"/>
          </a:p>
        </p:txBody>
      </p:sp>
      <p:sp>
        <p:nvSpPr>
          <p:cNvPr id="8" name="Footer Placeholder 4">
            <a:extLst>
              <a:ext uri="{FF2B5EF4-FFF2-40B4-BE49-F238E27FC236}">
                <a16:creationId xmlns:a16="http://schemas.microsoft.com/office/drawing/2014/main" id="{B4C80FC7-D2CE-3B46-A7A2-BD1190C4336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E37C6C-EDC7-1347-9992-7572C6963F2E}"/>
              </a:ext>
            </a:extLst>
          </p:cNvPr>
          <p:cNvSpPr>
            <a:spLocks noGrp="1"/>
          </p:cNvSpPr>
          <p:nvPr>
            <p:ph type="sldNum" sz="quarter" idx="12"/>
          </p:nvPr>
        </p:nvSpPr>
        <p:spPr/>
        <p:txBody>
          <a:bodyPr/>
          <a:lstStyle>
            <a:lvl1pPr>
              <a:defRPr/>
            </a:lvl1pPr>
          </a:lstStyle>
          <a:p>
            <a:pPr>
              <a:defRPr/>
            </a:pPr>
            <a:fld id="{5D96FE48-A785-C145-9436-9C8503608BA7}" type="slidenum">
              <a:rPr lang="en-GB"/>
              <a:pPr>
                <a:defRPr/>
              </a:pPr>
              <a:t>‹#›</a:t>
            </a:fld>
            <a:endParaRPr lang="en-GB"/>
          </a:p>
        </p:txBody>
      </p:sp>
    </p:spTree>
    <p:extLst>
      <p:ext uri="{BB962C8B-B14F-4D97-AF65-F5344CB8AC3E}">
        <p14:creationId xmlns:p14="http://schemas.microsoft.com/office/powerpoint/2010/main" val="410754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2467760-4455-B24D-BA96-A831A35FA950}"/>
              </a:ext>
            </a:extLst>
          </p:cNvPr>
          <p:cNvSpPr>
            <a:spLocks noGrp="1"/>
          </p:cNvSpPr>
          <p:nvPr>
            <p:ph type="dt" sz="half" idx="10"/>
          </p:nvPr>
        </p:nvSpPr>
        <p:spPr/>
        <p:txBody>
          <a:bodyPr/>
          <a:lstStyle>
            <a:lvl1pPr>
              <a:defRPr/>
            </a:lvl1pPr>
          </a:lstStyle>
          <a:p>
            <a:pPr>
              <a:defRPr/>
            </a:pPr>
            <a:fld id="{E0EBCCBC-3235-CA4F-A932-E72DA3493A06}" type="datetimeFigureOut">
              <a:rPr lang="en-GB"/>
              <a:pPr>
                <a:defRPr/>
              </a:pPr>
              <a:t>31/08/2021</a:t>
            </a:fld>
            <a:endParaRPr lang="en-GB"/>
          </a:p>
        </p:txBody>
      </p:sp>
      <p:sp>
        <p:nvSpPr>
          <p:cNvPr id="4" name="Footer Placeholder 4">
            <a:extLst>
              <a:ext uri="{FF2B5EF4-FFF2-40B4-BE49-F238E27FC236}">
                <a16:creationId xmlns:a16="http://schemas.microsoft.com/office/drawing/2014/main" id="{ED3694B9-7538-A24A-B4FD-B54488669FB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EAE6690-5E3B-C04E-A553-31F7313DD4E0}"/>
              </a:ext>
            </a:extLst>
          </p:cNvPr>
          <p:cNvSpPr>
            <a:spLocks noGrp="1"/>
          </p:cNvSpPr>
          <p:nvPr>
            <p:ph type="sldNum" sz="quarter" idx="12"/>
          </p:nvPr>
        </p:nvSpPr>
        <p:spPr/>
        <p:txBody>
          <a:bodyPr/>
          <a:lstStyle>
            <a:lvl1pPr>
              <a:defRPr/>
            </a:lvl1pPr>
          </a:lstStyle>
          <a:p>
            <a:pPr>
              <a:defRPr/>
            </a:pPr>
            <a:fld id="{738ED5F3-5AE0-5441-8611-E0DCE3197C6C}" type="slidenum">
              <a:rPr lang="en-GB"/>
              <a:pPr>
                <a:defRPr/>
              </a:pPr>
              <a:t>‹#›</a:t>
            </a:fld>
            <a:endParaRPr lang="en-GB"/>
          </a:p>
        </p:txBody>
      </p:sp>
    </p:spTree>
    <p:extLst>
      <p:ext uri="{BB962C8B-B14F-4D97-AF65-F5344CB8AC3E}">
        <p14:creationId xmlns:p14="http://schemas.microsoft.com/office/powerpoint/2010/main" val="5605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3C2E51-6BF3-E243-A763-CFEBF8AAC533}"/>
              </a:ext>
            </a:extLst>
          </p:cNvPr>
          <p:cNvSpPr>
            <a:spLocks noGrp="1"/>
          </p:cNvSpPr>
          <p:nvPr>
            <p:ph type="dt" sz="half" idx="10"/>
          </p:nvPr>
        </p:nvSpPr>
        <p:spPr/>
        <p:txBody>
          <a:bodyPr/>
          <a:lstStyle>
            <a:lvl1pPr>
              <a:defRPr/>
            </a:lvl1pPr>
          </a:lstStyle>
          <a:p>
            <a:pPr>
              <a:defRPr/>
            </a:pPr>
            <a:fld id="{D80B94B4-9014-BB4B-B503-697E45E11042}" type="datetimeFigureOut">
              <a:rPr lang="en-GB"/>
              <a:pPr>
                <a:defRPr/>
              </a:pPr>
              <a:t>31/08/2021</a:t>
            </a:fld>
            <a:endParaRPr lang="en-GB"/>
          </a:p>
        </p:txBody>
      </p:sp>
      <p:sp>
        <p:nvSpPr>
          <p:cNvPr id="3" name="Footer Placeholder 4">
            <a:extLst>
              <a:ext uri="{FF2B5EF4-FFF2-40B4-BE49-F238E27FC236}">
                <a16:creationId xmlns:a16="http://schemas.microsoft.com/office/drawing/2014/main" id="{F5284885-DC46-214F-813E-C1E72314F58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B95A1B0-FA87-CA49-9F01-9142850EC49C}"/>
              </a:ext>
            </a:extLst>
          </p:cNvPr>
          <p:cNvSpPr>
            <a:spLocks noGrp="1"/>
          </p:cNvSpPr>
          <p:nvPr>
            <p:ph type="sldNum" sz="quarter" idx="12"/>
          </p:nvPr>
        </p:nvSpPr>
        <p:spPr/>
        <p:txBody>
          <a:bodyPr/>
          <a:lstStyle>
            <a:lvl1pPr>
              <a:defRPr/>
            </a:lvl1pPr>
          </a:lstStyle>
          <a:p>
            <a:pPr>
              <a:defRPr/>
            </a:pPr>
            <a:fld id="{78557CFD-FEE8-3443-8AEE-D1EDBF524F5E}" type="slidenum">
              <a:rPr lang="en-GB"/>
              <a:pPr>
                <a:defRPr/>
              </a:pPr>
              <a:t>‹#›</a:t>
            </a:fld>
            <a:endParaRPr lang="en-GB"/>
          </a:p>
        </p:txBody>
      </p:sp>
    </p:spTree>
    <p:extLst>
      <p:ext uri="{BB962C8B-B14F-4D97-AF65-F5344CB8AC3E}">
        <p14:creationId xmlns:p14="http://schemas.microsoft.com/office/powerpoint/2010/main" val="366920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C89475-AB23-9B48-8931-CD43C3EC3BAE}"/>
              </a:ext>
            </a:extLst>
          </p:cNvPr>
          <p:cNvSpPr>
            <a:spLocks noGrp="1"/>
          </p:cNvSpPr>
          <p:nvPr>
            <p:ph type="dt" sz="half" idx="10"/>
          </p:nvPr>
        </p:nvSpPr>
        <p:spPr/>
        <p:txBody>
          <a:bodyPr/>
          <a:lstStyle>
            <a:lvl1pPr>
              <a:defRPr/>
            </a:lvl1pPr>
          </a:lstStyle>
          <a:p>
            <a:pPr>
              <a:defRPr/>
            </a:pPr>
            <a:fld id="{A340A387-8440-6B49-89AB-D94621482D70}" type="datetimeFigureOut">
              <a:rPr lang="en-GB"/>
              <a:pPr>
                <a:defRPr/>
              </a:pPr>
              <a:t>31/08/2021</a:t>
            </a:fld>
            <a:endParaRPr lang="en-GB"/>
          </a:p>
        </p:txBody>
      </p:sp>
      <p:sp>
        <p:nvSpPr>
          <p:cNvPr id="6" name="Footer Placeholder 4">
            <a:extLst>
              <a:ext uri="{FF2B5EF4-FFF2-40B4-BE49-F238E27FC236}">
                <a16:creationId xmlns:a16="http://schemas.microsoft.com/office/drawing/2014/main" id="{8A25B1B9-12C8-E14D-A8D2-D4929E85E26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A05C9F4-535A-7646-BB0C-2B1EEC0046F4}"/>
              </a:ext>
            </a:extLst>
          </p:cNvPr>
          <p:cNvSpPr>
            <a:spLocks noGrp="1"/>
          </p:cNvSpPr>
          <p:nvPr>
            <p:ph type="sldNum" sz="quarter" idx="12"/>
          </p:nvPr>
        </p:nvSpPr>
        <p:spPr/>
        <p:txBody>
          <a:bodyPr/>
          <a:lstStyle>
            <a:lvl1pPr>
              <a:defRPr/>
            </a:lvl1pPr>
          </a:lstStyle>
          <a:p>
            <a:pPr>
              <a:defRPr/>
            </a:pPr>
            <a:fld id="{2B5E4F36-17E4-8040-A3B7-BF4333F77024}" type="slidenum">
              <a:rPr lang="en-GB"/>
              <a:pPr>
                <a:defRPr/>
              </a:pPr>
              <a:t>‹#›</a:t>
            </a:fld>
            <a:endParaRPr lang="en-GB"/>
          </a:p>
        </p:txBody>
      </p:sp>
    </p:spTree>
    <p:extLst>
      <p:ext uri="{BB962C8B-B14F-4D97-AF65-F5344CB8AC3E}">
        <p14:creationId xmlns:p14="http://schemas.microsoft.com/office/powerpoint/2010/main" val="148463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9B1EE4-3B03-524E-B30D-53735DE2B9FF}"/>
              </a:ext>
            </a:extLst>
          </p:cNvPr>
          <p:cNvSpPr>
            <a:spLocks noGrp="1"/>
          </p:cNvSpPr>
          <p:nvPr>
            <p:ph type="dt" sz="half" idx="10"/>
          </p:nvPr>
        </p:nvSpPr>
        <p:spPr/>
        <p:txBody>
          <a:bodyPr/>
          <a:lstStyle>
            <a:lvl1pPr>
              <a:defRPr/>
            </a:lvl1pPr>
          </a:lstStyle>
          <a:p>
            <a:pPr>
              <a:defRPr/>
            </a:pPr>
            <a:fld id="{A1FAB29A-06FA-7D47-A473-BDFA4F53855F}" type="datetimeFigureOut">
              <a:rPr lang="en-GB"/>
              <a:pPr>
                <a:defRPr/>
              </a:pPr>
              <a:t>31/08/2021</a:t>
            </a:fld>
            <a:endParaRPr lang="en-GB"/>
          </a:p>
        </p:txBody>
      </p:sp>
      <p:sp>
        <p:nvSpPr>
          <p:cNvPr id="6" name="Footer Placeholder 4">
            <a:extLst>
              <a:ext uri="{FF2B5EF4-FFF2-40B4-BE49-F238E27FC236}">
                <a16:creationId xmlns:a16="http://schemas.microsoft.com/office/drawing/2014/main" id="{FBF220B6-ECF8-0244-A325-364AB1297DC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AC48C7B-B124-5F42-B834-5DE7A3CA22CB}"/>
              </a:ext>
            </a:extLst>
          </p:cNvPr>
          <p:cNvSpPr>
            <a:spLocks noGrp="1"/>
          </p:cNvSpPr>
          <p:nvPr>
            <p:ph type="sldNum" sz="quarter" idx="12"/>
          </p:nvPr>
        </p:nvSpPr>
        <p:spPr/>
        <p:txBody>
          <a:bodyPr/>
          <a:lstStyle>
            <a:lvl1pPr>
              <a:defRPr/>
            </a:lvl1pPr>
          </a:lstStyle>
          <a:p>
            <a:pPr>
              <a:defRPr/>
            </a:pPr>
            <a:fld id="{A8C0B4E9-BAF8-7049-93C5-50FBD468A6E1}" type="slidenum">
              <a:rPr lang="en-GB"/>
              <a:pPr>
                <a:defRPr/>
              </a:pPr>
              <a:t>‹#›</a:t>
            </a:fld>
            <a:endParaRPr lang="en-GB"/>
          </a:p>
        </p:txBody>
      </p:sp>
    </p:spTree>
    <p:extLst>
      <p:ext uri="{BB962C8B-B14F-4D97-AF65-F5344CB8AC3E}">
        <p14:creationId xmlns:p14="http://schemas.microsoft.com/office/powerpoint/2010/main" val="339075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826A8F-BFD9-8941-A952-536E9782E45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0C3993C-3910-D349-A9B7-CDA503C777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5B12A5F-ACF0-E140-81B0-646B45993BC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6AB1C18-99BB-A341-A618-24C06A3CF8FE}" type="datetimeFigureOut">
              <a:rPr lang="en-GB"/>
              <a:pPr>
                <a:defRPr/>
              </a:pPr>
              <a:t>31/08/2021</a:t>
            </a:fld>
            <a:endParaRPr lang="en-GB"/>
          </a:p>
        </p:txBody>
      </p:sp>
      <p:sp>
        <p:nvSpPr>
          <p:cNvPr id="5" name="Footer Placeholder 4">
            <a:extLst>
              <a:ext uri="{FF2B5EF4-FFF2-40B4-BE49-F238E27FC236}">
                <a16:creationId xmlns:a16="http://schemas.microsoft.com/office/drawing/2014/main" id="{BC02D333-F68B-D349-86EE-BD56F2B81BF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E046C88-D657-CD40-A9B3-3813FDE770F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D5BB3DD-B4F9-5F44-907F-F5C88393508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svg"/><Relationship Id="rId3" Type="http://schemas.openxmlformats.org/officeDocument/2006/relationships/image" Target="../media/image11.emf"/><Relationship Id="rId7" Type="http://schemas.openxmlformats.org/officeDocument/2006/relationships/image" Target="../media/image14.sv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12.xml"/><Relationship Id="rId5" Type="http://schemas.openxmlformats.org/officeDocument/2006/relationships/image" Target="../media/image13.emf"/><Relationship Id="rId10" Type="http://schemas.openxmlformats.org/officeDocument/2006/relationships/chart" Target="../charts/chart1.xml"/><Relationship Id="rId4" Type="http://schemas.openxmlformats.org/officeDocument/2006/relationships/image" Target="../media/image12.emf"/><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arbara.moir@sds.co.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9E626B-6166-5342-B4CF-54D8454B48F9}"/>
              </a:ext>
            </a:extLst>
          </p:cNvPr>
          <p:cNvSpPr/>
          <p:nvPr/>
        </p:nvSpPr>
        <p:spPr>
          <a:xfrm>
            <a:off x="0" y="0"/>
            <a:ext cx="9144000" cy="685800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2" name="TextBox 6">
            <a:extLst>
              <a:ext uri="{FF2B5EF4-FFF2-40B4-BE49-F238E27FC236}">
                <a16:creationId xmlns:a16="http://schemas.microsoft.com/office/drawing/2014/main" id="{CE4F82C3-AAD7-F342-8E6B-C689DADD3389}"/>
              </a:ext>
            </a:extLst>
          </p:cNvPr>
          <p:cNvSpPr txBox="1">
            <a:spLocks noChangeArrowheads="1"/>
          </p:cNvSpPr>
          <p:nvPr/>
        </p:nvSpPr>
        <p:spPr bwMode="auto">
          <a:xfrm>
            <a:off x="971550" y="2151063"/>
            <a:ext cx="61928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b="1" dirty="0" smtClean="0">
                <a:solidFill>
                  <a:schemeClr val="bg1"/>
                </a:solidFill>
                <a:latin typeface="Arial" panose="020B0604020202020204" pitchFamily="34" charset="0"/>
                <a:cs typeface="Arial" panose="020B0604020202020204" pitchFamily="34" charset="0"/>
              </a:rPr>
              <a:t>Barbara Moir </a:t>
            </a:r>
            <a:endParaRPr lang="en-GB" altLang="en-US" sz="4000" b="1" dirty="0">
              <a:solidFill>
                <a:schemeClr val="bg1"/>
              </a:solidFill>
              <a:latin typeface="Arial" panose="020B0604020202020204" pitchFamily="34" charset="0"/>
              <a:cs typeface="Arial" panose="020B0604020202020204" pitchFamily="34" charset="0"/>
            </a:endParaRPr>
          </a:p>
          <a:p>
            <a:pPr eaLnBrk="1" hangingPunct="1">
              <a:spcBef>
                <a:spcPct val="0"/>
              </a:spcBef>
              <a:buFontTx/>
              <a:buNone/>
            </a:pPr>
            <a:r>
              <a:rPr lang="en-GB" altLang="en-US" sz="4000" b="1" dirty="0">
                <a:solidFill>
                  <a:schemeClr val="bg1"/>
                </a:solidFill>
                <a:latin typeface="Arial" panose="020B0604020202020204" pitchFamily="34" charset="0"/>
                <a:cs typeface="Arial" panose="020B0604020202020204" pitchFamily="34" charset="0"/>
              </a:rPr>
              <a:t>Careers Adviser</a:t>
            </a:r>
          </a:p>
          <a:p>
            <a:pPr eaLnBrk="1" hangingPunct="1">
              <a:spcBef>
                <a:spcPct val="0"/>
              </a:spcBef>
              <a:buFontTx/>
              <a:buNone/>
            </a:pPr>
            <a:r>
              <a:rPr lang="en-GB" altLang="en-US" sz="4000" b="1" dirty="0" smtClean="0">
                <a:solidFill>
                  <a:schemeClr val="bg1"/>
                </a:solidFill>
                <a:latin typeface="Arial" panose="020B0604020202020204" pitchFamily="34" charset="0"/>
                <a:cs typeface="Arial" panose="020B0604020202020204" pitchFamily="34" charset="0"/>
              </a:rPr>
              <a:t>Dalkeith High School  </a:t>
            </a:r>
            <a:endParaRPr lang="en-GB" altLang="en-US" sz="4000" b="1" dirty="0">
              <a:solidFill>
                <a:schemeClr val="bg1"/>
              </a:solidFill>
              <a:latin typeface="Arial" panose="020B0604020202020204" pitchFamily="34" charset="0"/>
              <a:cs typeface="Arial" panose="020B0604020202020204" pitchFamily="34" charset="0"/>
            </a:endParaRPr>
          </a:p>
          <a:p>
            <a:pPr eaLnBrk="1" hangingPunct="1">
              <a:spcBef>
                <a:spcPct val="0"/>
              </a:spcBef>
              <a:buFontTx/>
              <a:buNone/>
            </a:pPr>
            <a:r>
              <a:rPr lang="en-GB" altLang="en-US" sz="4000" b="1" dirty="0" smtClean="0">
                <a:solidFill>
                  <a:schemeClr val="bg1"/>
                </a:solidFill>
                <a:latin typeface="Arial" panose="020B0604020202020204" pitchFamily="34" charset="0"/>
                <a:cs typeface="Arial" panose="020B0604020202020204" pitchFamily="34" charset="0"/>
              </a:rPr>
              <a:t>S6 Careers Session</a:t>
            </a:r>
            <a:endParaRPr lang="en-GB" altLang="en-US" sz="4000" b="1" dirty="0">
              <a:solidFill>
                <a:schemeClr val="bg1"/>
              </a:solidFill>
              <a:latin typeface="Arial" panose="020B0604020202020204" pitchFamily="34" charset="0"/>
              <a:cs typeface="Arial" panose="020B0604020202020204" pitchFamily="34" charset="0"/>
            </a:endParaRPr>
          </a:p>
        </p:txBody>
      </p:sp>
      <p:pic>
        <p:nvPicPr>
          <p:cNvPr id="15363" name="Picture 2">
            <a:extLst>
              <a:ext uri="{FF2B5EF4-FFF2-40B4-BE49-F238E27FC236}">
                <a16:creationId xmlns:a16="http://schemas.microsoft.com/office/drawing/2014/main" id="{B8B46E97-5812-C145-BA9C-3A949B355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
            <a:ext cx="24304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a:extLst>
              <a:ext uri="{FF2B5EF4-FFF2-40B4-BE49-F238E27FC236}">
                <a16:creationId xmlns:a16="http://schemas.microsoft.com/office/drawing/2014/main" id="{E02A883B-7D71-294A-9DAD-AAFCB3EC4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6021388"/>
            <a:ext cx="18002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338" y="118753"/>
            <a:ext cx="8605651" cy="6258295"/>
          </a:xfrm>
          <a:prstGeom prst="rect">
            <a:avLst/>
          </a:prstGeom>
        </p:spPr>
      </p:pic>
    </p:spTree>
    <p:extLst>
      <p:ext uri="{BB962C8B-B14F-4D97-AF65-F5344CB8AC3E}">
        <p14:creationId xmlns:p14="http://schemas.microsoft.com/office/powerpoint/2010/main" val="19921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www.myworldofwork.co.uk</a:t>
            </a:r>
            <a:endParaRPr lang="en-GB" dirty="0"/>
          </a:p>
        </p:txBody>
      </p:sp>
      <p:sp>
        <p:nvSpPr>
          <p:cNvPr id="3" name="Content Placeholder 2"/>
          <p:cNvSpPr>
            <a:spLocks noGrp="1"/>
          </p:cNvSpPr>
          <p:nvPr>
            <p:ph idx="1"/>
          </p:nvPr>
        </p:nvSpPr>
        <p:spPr/>
        <p:txBody>
          <a:bodyPr/>
          <a:lstStyle/>
          <a:p>
            <a:r>
              <a:rPr lang="en-GB" dirty="0" smtClean="0"/>
              <a:t>Make sure you are registered.</a:t>
            </a:r>
          </a:p>
          <a:p>
            <a:r>
              <a:rPr lang="en-GB" dirty="0" smtClean="0"/>
              <a:t>Complete the Strengths tool – it will help with applications and CVs.</a:t>
            </a:r>
          </a:p>
          <a:p>
            <a:r>
              <a:rPr lang="en-GB" dirty="0" smtClean="0"/>
              <a:t>Profiling tool – really useful to help with your Personal Statement, applications and CVs.</a:t>
            </a:r>
          </a:p>
          <a:p>
            <a:r>
              <a:rPr lang="en-GB" dirty="0" smtClean="0"/>
              <a:t>CV tool – always keep your CV updated and you will need different versions for different types of job.</a:t>
            </a:r>
            <a:endParaRPr lang="en-GB" dirty="0"/>
          </a:p>
        </p:txBody>
      </p:sp>
    </p:spTree>
    <p:extLst>
      <p:ext uri="{BB962C8B-B14F-4D97-AF65-F5344CB8AC3E}">
        <p14:creationId xmlns:p14="http://schemas.microsoft.com/office/powerpoint/2010/main" val="271641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399E99D-1D6C-4107-9AC5-07EADC197205}"/>
              </a:ext>
            </a:extLst>
          </p:cNvPr>
          <p:cNvSpPr txBox="1"/>
          <p:nvPr/>
        </p:nvSpPr>
        <p:spPr>
          <a:xfrm>
            <a:off x="251520" y="131194"/>
            <a:ext cx="8784976" cy="646331"/>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Where did last years school leavers go?</a:t>
            </a:r>
          </a:p>
        </p:txBody>
      </p:sp>
      <p:sp>
        <p:nvSpPr>
          <p:cNvPr id="10" name="TextBox 9">
            <a:extLst>
              <a:ext uri="{FF2B5EF4-FFF2-40B4-BE49-F238E27FC236}">
                <a16:creationId xmlns:a16="http://schemas.microsoft.com/office/drawing/2014/main" id="{69B22842-F101-4CFA-9EA0-8F96CACB64CB}"/>
              </a:ext>
            </a:extLst>
          </p:cNvPr>
          <p:cNvSpPr txBox="1"/>
          <p:nvPr/>
        </p:nvSpPr>
        <p:spPr>
          <a:xfrm>
            <a:off x="2915816" y="2924944"/>
            <a:ext cx="1039580" cy="646331"/>
          </a:xfrm>
          <a:prstGeom prst="rect">
            <a:avLst/>
          </a:prstGeom>
          <a:noFill/>
        </p:spPr>
        <p:txBody>
          <a:bodyPr wrap="none" rtlCol="0">
            <a:spAutoFit/>
          </a:bodyPr>
          <a:lstStyle/>
          <a:p>
            <a:r>
              <a:rPr lang="en-GB" sz="3600" dirty="0">
                <a:solidFill>
                  <a:schemeClr val="bg1"/>
                </a:solidFill>
                <a:latin typeface="FS Lola" panose="02000506050000020004" pitchFamily="50" charset="0"/>
                <a:cs typeface="Arial" panose="020B0604020202020204" pitchFamily="34" charset="0"/>
              </a:rPr>
              <a:t>Title</a:t>
            </a:r>
          </a:p>
        </p:txBody>
      </p:sp>
      <p:sp>
        <p:nvSpPr>
          <p:cNvPr id="9" name="TextBox 8">
            <a:extLst>
              <a:ext uri="{FF2B5EF4-FFF2-40B4-BE49-F238E27FC236}">
                <a16:creationId xmlns:a16="http://schemas.microsoft.com/office/drawing/2014/main" id="{F330A7E5-744A-48D0-8E85-8E7616E94F84}"/>
              </a:ext>
            </a:extLst>
          </p:cNvPr>
          <p:cNvSpPr txBox="1"/>
          <p:nvPr/>
        </p:nvSpPr>
        <p:spPr>
          <a:xfrm>
            <a:off x="304950" y="1222232"/>
            <a:ext cx="5610513" cy="707886"/>
          </a:xfrm>
          <a:prstGeom prst="rect">
            <a:avLst/>
          </a:prstGeom>
          <a:noFill/>
        </p:spPr>
        <p:txBody>
          <a:bodyPr wrap="square" rtlCol="0">
            <a:spAutoFit/>
          </a:bodyPr>
          <a:lstStyle/>
          <a:p>
            <a:r>
              <a:rPr lang="en-US" sz="2000" dirty="0">
                <a:solidFill>
                  <a:srgbClr val="58417E"/>
                </a:solidFill>
                <a:latin typeface="Arial" panose="020B0604020202020204" pitchFamily="34" charset="0"/>
                <a:cs typeface="Arial" panose="020B0604020202020204" pitchFamily="34" charset="0"/>
              </a:rPr>
              <a:t>Initial School Leavers Destinations in Scotland </a:t>
            </a:r>
          </a:p>
          <a:p>
            <a:r>
              <a:rPr lang="en-US" sz="2000" dirty="0">
                <a:solidFill>
                  <a:srgbClr val="FF0000"/>
                </a:solidFill>
                <a:latin typeface="Arial" panose="020B0604020202020204" pitchFamily="34" charset="0"/>
                <a:cs typeface="Arial" panose="020B0604020202020204" pitchFamily="34" charset="0"/>
              </a:rPr>
              <a:t>3 Months </a:t>
            </a:r>
            <a:r>
              <a:rPr lang="en-US" sz="2000" dirty="0">
                <a:solidFill>
                  <a:srgbClr val="58417E"/>
                </a:solidFill>
                <a:latin typeface="Arial" panose="020B0604020202020204" pitchFamily="34" charset="0"/>
                <a:cs typeface="Arial" panose="020B0604020202020204" pitchFamily="34" charset="0"/>
              </a:rPr>
              <a:t>after leaving school in 2020</a:t>
            </a:r>
          </a:p>
        </p:txBody>
      </p:sp>
      <p:sp>
        <p:nvSpPr>
          <p:cNvPr id="13" name="TextBox 12">
            <a:extLst>
              <a:ext uri="{FF2B5EF4-FFF2-40B4-BE49-F238E27FC236}">
                <a16:creationId xmlns:a16="http://schemas.microsoft.com/office/drawing/2014/main" id="{161995BE-DD44-4BAD-9CC5-ADD12431C6E4}"/>
              </a:ext>
            </a:extLst>
          </p:cNvPr>
          <p:cNvSpPr txBox="1"/>
          <p:nvPr/>
        </p:nvSpPr>
        <p:spPr>
          <a:xfrm>
            <a:off x="7095965" y="1800153"/>
            <a:ext cx="1806163" cy="338554"/>
          </a:xfrm>
          <a:prstGeom prst="rect">
            <a:avLst/>
          </a:prstGeom>
          <a:noFill/>
        </p:spPr>
        <p:txBody>
          <a:bodyPr wrap="square" rtlCol="0">
            <a:spAutoFit/>
          </a:bodyPr>
          <a:lstStyle/>
          <a:p>
            <a:r>
              <a:rPr lang="en-US" sz="1600" dirty="0">
                <a:solidFill>
                  <a:srgbClr val="009DB5"/>
                </a:solidFill>
                <a:latin typeface="Arial" panose="020B0604020202020204" pitchFamily="34" charset="0"/>
                <a:cs typeface="Arial" panose="020B0604020202020204" pitchFamily="34" charset="0"/>
              </a:rPr>
              <a:t>Higher Education</a:t>
            </a:r>
          </a:p>
        </p:txBody>
      </p:sp>
      <p:sp>
        <p:nvSpPr>
          <p:cNvPr id="15" name="TextBox 14">
            <a:extLst>
              <a:ext uri="{FF2B5EF4-FFF2-40B4-BE49-F238E27FC236}">
                <a16:creationId xmlns:a16="http://schemas.microsoft.com/office/drawing/2014/main" id="{ED5DE4B3-B4F7-44F2-B729-9E2561ECDA1A}"/>
              </a:ext>
            </a:extLst>
          </p:cNvPr>
          <p:cNvSpPr txBox="1"/>
          <p:nvPr/>
        </p:nvSpPr>
        <p:spPr>
          <a:xfrm>
            <a:off x="7089043" y="2775916"/>
            <a:ext cx="1806163" cy="338554"/>
          </a:xfrm>
          <a:prstGeom prst="rect">
            <a:avLst/>
          </a:prstGeom>
          <a:noFill/>
        </p:spPr>
        <p:txBody>
          <a:bodyPr wrap="square" rtlCol="0">
            <a:spAutoFit/>
          </a:bodyPr>
          <a:lstStyle/>
          <a:p>
            <a:r>
              <a:rPr lang="en-US" sz="1600" dirty="0">
                <a:solidFill>
                  <a:srgbClr val="EF4857"/>
                </a:solidFill>
                <a:latin typeface="Arial" panose="020B0604020202020204" pitchFamily="34" charset="0"/>
                <a:cs typeface="Arial" panose="020B0604020202020204" pitchFamily="34" charset="0"/>
              </a:rPr>
              <a:t>Further Education</a:t>
            </a:r>
          </a:p>
        </p:txBody>
      </p:sp>
      <p:sp>
        <p:nvSpPr>
          <p:cNvPr id="17" name="TextBox 16">
            <a:extLst>
              <a:ext uri="{FF2B5EF4-FFF2-40B4-BE49-F238E27FC236}">
                <a16:creationId xmlns:a16="http://schemas.microsoft.com/office/drawing/2014/main" id="{09C28248-E936-4F59-B560-478C03ED4235}"/>
              </a:ext>
            </a:extLst>
          </p:cNvPr>
          <p:cNvSpPr txBox="1"/>
          <p:nvPr/>
        </p:nvSpPr>
        <p:spPr>
          <a:xfrm>
            <a:off x="7473998" y="3837560"/>
            <a:ext cx="1333702" cy="338554"/>
          </a:xfrm>
          <a:prstGeom prst="rect">
            <a:avLst/>
          </a:prstGeom>
          <a:noFill/>
        </p:spPr>
        <p:txBody>
          <a:bodyPr wrap="square" rtlCol="0">
            <a:spAutoFit/>
          </a:bodyPr>
          <a:lstStyle/>
          <a:p>
            <a:r>
              <a:rPr lang="en-US" sz="1600" dirty="0">
                <a:solidFill>
                  <a:srgbClr val="A0B100"/>
                </a:solidFill>
                <a:latin typeface="Arial" panose="020B0604020202020204" pitchFamily="34" charset="0"/>
                <a:cs typeface="Arial" panose="020B0604020202020204" pitchFamily="34" charset="0"/>
              </a:rPr>
              <a:t>Employment</a:t>
            </a:r>
          </a:p>
        </p:txBody>
      </p:sp>
      <p:sp>
        <p:nvSpPr>
          <p:cNvPr id="19" name="TextBox 18">
            <a:extLst>
              <a:ext uri="{FF2B5EF4-FFF2-40B4-BE49-F238E27FC236}">
                <a16:creationId xmlns:a16="http://schemas.microsoft.com/office/drawing/2014/main" id="{8BE4E78E-A44B-475B-9995-9ADC2D75B919}"/>
              </a:ext>
            </a:extLst>
          </p:cNvPr>
          <p:cNvSpPr txBox="1"/>
          <p:nvPr/>
        </p:nvSpPr>
        <p:spPr>
          <a:xfrm>
            <a:off x="7709366" y="4804381"/>
            <a:ext cx="909805" cy="338554"/>
          </a:xfrm>
          <a:prstGeom prst="rect">
            <a:avLst/>
          </a:prstGeom>
          <a:noFill/>
        </p:spPr>
        <p:txBody>
          <a:bodyPr wrap="square" rtlCol="0">
            <a:spAutoFit/>
          </a:bodyPr>
          <a:lstStyle/>
          <a:p>
            <a:r>
              <a:rPr lang="en-US" sz="1600" dirty="0">
                <a:solidFill>
                  <a:srgbClr val="58417E"/>
                </a:solidFill>
                <a:latin typeface="Arial" panose="020B0604020202020204" pitchFamily="34" charset="0"/>
                <a:cs typeface="Arial" panose="020B0604020202020204" pitchFamily="34" charset="0"/>
              </a:rPr>
              <a:t>Training</a:t>
            </a:r>
          </a:p>
        </p:txBody>
      </p:sp>
      <p:sp>
        <p:nvSpPr>
          <p:cNvPr id="20" name="TextBox 19">
            <a:extLst>
              <a:ext uri="{FF2B5EF4-FFF2-40B4-BE49-F238E27FC236}">
                <a16:creationId xmlns:a16="http://schemas.microsoft.com/office/drawing/2014/main" id="{E64B6A74-B042-492D-BC55-0C7A4C195EE7}"/>
              </a:ext>
            </a:extLst>
          </p:cNvPr>
          <p:cNvSpPr txBox="1"/>
          <p:nvPr/>
        </p:nvSpPr>
        <p:spPr>
          <a:xfrm>
            <a:off x="7364847" y="5929127"/>
            <a:ext cx="1552004" cy="338554"/>
          </a:xfrm>
          <a:prstGeom prst="rect">
            <a:avLst/>
          </a:prstGeom>
          <a:noFill/>
        </p:spPr>
        <p:txBody>
          <a:bodyPr wrap="square" rtlCol="0">
            <a:spAutoFit/>
          </a:bodyPr>
          <a:lstStyle/>
          <a:p>
            <a:r>
              <a:rPr lang="en-US" sz="1600" dirty="0">
                <a:solidFill>
                  <a:srgbClr val="F59A00"/>
                </a:solidFill>
                <a:latin typeface="Arial" panose="020B0604020202020204" pitchFamily="34" charset="0"/>
                <a:cs typeface="Arial" panose="020B0604020202020204" pitchFamily="34" charset="0"/>
              </a:rPr>
              <a:t>Unemployment</a:t>
            </a:r>
          </a:p>
        </p:txBody>
      </p:sp>
      <p:sp>
        <p:nvSpPr>
          <p:cNvPr id="22" name="TextBox 21">
            <a:extLst>
              <a:ext uri="{FF2B5EF4-FFF2-40B4-BE49-F238E27FC236}">
                <a16:creationId xmlns:a16="http://schemas.microsoft.com/office/drawing/2014/main" id="{E600F5F9-15B1-4122-BEB2-52842F3D2ED8}"/>
              </a:ext>
            </a:extLst>
          </p:cNvPr>
          <p:cNvSpPr txBox="1"/>
          <p:nvPr/>
        </p:nvSpPr>
        <p:spPr>
          <a:xfrm>
            <a:off x="7028354" y="2134972"/>
            <a:ext cx="1994027" cy="830997"/>
          </a:xfrm>
          <a:prstGeom prst="rect">
            <a:avLst/>
          </a:prstGeom>
          <a:noFill/>
        </p:spPr>
        <p:txBody>
          <a:bodyPr wrap="square" rtlCol="0">
            <a:spAutoFit/>
          </a:bodyPr>
          <a:lstStyle/>
          <a:p>
            <a:r>
              <a:rPr lang="en-US" sz="4800" b="1" dirty="0">
                <a:solidFill>
                  <a:srgbClr val="EF4857"/>
                </a:solidFill>
                <a:latin typeface="Arial" panose="020B0604020202020204" pitchFamily="34" charset="0"/>
                <a:cs typeface="Arial" panose="020B0604020202020204" pitchFamily="34" charset="0"/>
              </a:rPr>
              <a:t>28.1%</a:t>
            </a:r>
          </a:p>
        </p:txBody>
      </p:sp>
      <p:sp>
        <p:nvSpPr>
          <p:cNvPr id="23" name="TextBox 22">
            <a:extLst>
              <a:ext uri="{FF2B5EF4-FFF2-40B4-BE49-F238E27FC236}">
                <a16:creationId xmlns:a16="http://schemas.microsoft.com/office/drawing/2014/main" id="{5DCBE071-8B93-4956-91F8-1AE08E709DAC}"/>
              </a:ext>
            </a:extLst>
          </p:cNvPr>
          <p:cNvSpPr txBox="1"/>
          <p:nvPr/>
        </p:nvSpPr>
        <p:spPr>
          <a:xfrm>
            <a:off x="7017302" y="3196576"/>
            <a:ext cx="1958043" cy="830997"/>
          </a:xfrm>
          <a:prstGeom prst="rect">
            <a:avLst/>
          </a:prstGeom>
          <a:noFill/>
        </p:spPr>
        <p:txBody>
          <a:bodyPr wrap="square" rtlCol="0">
            <a:spAutoFit/>
          </a:bodyPr>
          <a:lstStyle/>
          <a:p>
            <a:r>
              <a:rPr lang="en-US" sz="4800" b="1" dirty="0">
                <a:solidFill>
                  <a:srgbClr val="A0B100"/>
                </a:solidFill>
                <a:latin typeface="Arial" panose="020B0604020202020204" pitchFamily="34" charset="0"/>
                <a:cs typeface="Arial" panose="020B0604020202020204" pitchFamily="34" charset="0"/>
              </a:rPr>
              <a:t>16.2%</a:t>
            </a:r>
          </a:p>
        </p:txBody>
      </p:sp>
      <p:sp>
        <p:nvSpPr>
          <p:cNvPr id="24" name="TextBox 23">
            <a:extLst>
              <a:ext uri="{FF2B5EF4-FFF2-40B4-BE49-F238E27FC236}">
                <a16:creationId xmlns:a16="http://schemas.microsoft.com/office/drawing/2014/main" id="{7B3945AC-BED2-4B5D-8485-BA97974FBA4F}"/>
              </a:ext>
            </a:extLst>
          </p:cNvPr>
          <p:cNvSpPr txBox="1"/>
          <p:nvPr/>
        </p:nvSpPr>
        <p:spPr>
          <a:xfrm>
            <a:off x="7373585" y="5297527"/>
            <a:ext cx="1574408" cy="830997"/>
          </a:xfrm>
          <a:prstGeom prst="rect">
            <a:avLst/>
          </a:prstGeom>
          <a:noFill/>
        </p:spPr>
        <p:txBody>
          <a:bodyPr wrap="square" rtlCol="0">
            <a:spAutoFit/>
          </a:bodyPr>
          <a:lstStyle/>
          <a:p>
            <a:r>
              <a:rPr lang="en-US" sz="4800" b="1" dirty="0">
                <a:solidFill>
                  <a:srgbClr val="F59A00"/>
                </a:solidFill>
                <a:latin typeface="Arial" panose="020B0604020202020204" pitchFamily="34" charset="0"/>
                <a:cs typeface="Arial" panose="020B0604020202020204" pitchFamily="34" charset="0"/>
              </a:rPr>
              <a:t>6.7%</a:t>
            </a:r>
          </a:p>
        </p:txBody>
      </p:sp>
      <p:sp>
        <p:nvSpPr>
          <p:cNvPr id="25" name="TextBox 24">
            <a:extLst>
              <a:ext uri="{FF2B5EF4-FFF2-40B4-BE49-F238E27FC236}">
                <a16:creationId xmlns:a16="http://schemas.microsoft.com/office/drawing/2014/main" id="{7F3E6C12-7B33-4F70-8153-82FC4F958438}"/>
              </a:ext>
            </a:extLst>
          </p:cNvPr>
          <p:cNvSpPr txBox="1"/>
          <p:nvPr/>
        </p:nvSpPr>
        <p:spPr>
          <a:xfrm>
            <a:off x="7353645" y="4176114"/>
            <a:ext cx="1574408" cy="830997"/>
          </a:xfrm>
          <a:prstGeom prst="rect">
            <a:avLst/>
          </a:prstGeom>
          <a:noFill/>
        </p:spPr>
        <p:txBody>
          <a:bodyPr wrap="square" rtlCol="0">
            <a:spAutoFit/>
          </a:bodyPr>
          <a:lstStyle/>
          <a:p>
            <a:r>
              <a:rPr lang="en-US" sz="4800" b="1" dirty="0">
                <a:solidFill>
                  <a:srgbClr val="58417E"/>
                </a:solidFill>
                <a:latin typeface="Arial" panose="020B0604020202020204" pitchFamily="34" charset="0"/>
                <a:cs typeface="Arial" panose="020B0604020202020204" pitchFamily="34" charset="0"/>
              </a:rPr>
              <a:t>3.7%</a:t>
            </a:r>
          </a:p>
        </p:txBody>
      </p:sp>
      <p:sp>
        <p:nvSpPr>
          <p:cNvPr id="3" name="TextBox 2">
            <a:extLst>
              <a:ext uri="{FF2B5EF4-FFF2-40B4-BE49-F238E27FC236}">
                <a16:creationId xmlns:a16="http://schemas.microsoft.com/office/drawing/2014/main" id="{26B9924C-93DC-4170-93C3-98FCD8E7F55B}"/>
              </a:ext>
            </a:extLst>
          </p:cNvPr>
          <p:cNvSpPr txBox="1"/>
          <p:nvPr/>
        </p:nvSpPr>
        <p:spPr>
          <a:xfrm>
            <a:off x="331348" y="4879901"/>
            <a:ext cx="2309387" cy="1569660"/>
          </a:xfrm>
          <a:prstGeom prst="rect">
            <a:avLst/>
          </a:prstGeom>
          <a:noFill/>
        </p:spPr>
        <p:txBody>
          <a:bodyPr wrap="square" rtlCol="0">
            <a:spAutoFit/>
          </a:bodyPr>
          <a:lstStyle/>
          <a:p>
            <a:r>
              <a:rPr lang="en-GB" sz="4000" b="1" dirty="0">
                <a:solidFill>
                  <a:srgbClr val="002060"/>
                </a:solidFill>
                <a:latin typeface="Arial" panose="020B0604020202020204" pitchFamily="34" charset="0"/>
                <a:cs typeface="Arial" panose="020B0604020202020204" pitchFamily="34" charset="0"/>
              </a:rPr>
              <a:t>93.3</a:t>
            </a:r>
            <a:r>
              <a:rPr lang="en-US" sz="4000" b="1" dirty="0">
                <a:solidFill>
                  <a:srgbClr val="002060"/>
                </a:solidFill>
                <a:latin typeface="Arial" panose="020B0604020202020204" pitchFamily="34" charset="0"/>
                <a:cs typeface="Arial" panose="020B0604020202020204" pitchFamily="34" charset="0"/>
              </a:rPr>
              <a:t>%</a:t>
            </a:r>
            <a:r>
              <a:rPr lang="en-GB" sz="4000" dirty="0">
                <a:solidFill>
                  <a:srgbClr val="002060"/>
                </a:solidFill>
                <a:latin typeface="Arial" panose="020B0604020202020204" pitchFamily="34" charset="0"/>
                <a:cs typeface="Arial" panose="020B0604020202020204" pitchFamily="34" charset="0"/>
              </a:rPr>
              <a:t> </a:t>
            </a:r>
          </a:p>
          <a:p>
            <a:r>
              <a:rPr lang="en-GB" sz="2800" b="1" dirty="0">
                <a:solidFill>
                  <a:srgbClr val="002060"/>
                </a:solidFill>
                <a:latin typeface="Arial" panose="020B0604020202020204" pitchFamily="34" charset="0"/>
                <a:cs typeface="Arial" panose="020B0604020202020204" pitchFamily="34" charset="0"/>
              </a:rPr>
              <a:t>In positive destinations</a:t>
            </a:r>
          </a:p>
        </p:txBody>
      </p:sp>
      <p:pic>
        <p:nvPicPr>
          <p:cNvPr id="26" name="Picture 25">
            <a:extLst>
              <a:ext uri="{FF2B5EF4-FFF2-40B4-BE49-F238E27FC236}">
                <a16:creationId xmlns:a16="http://schemas.microsoft.com/office/drawing/2014/main" id="{1929526F-EDF7-4856-8FA5-743F7D2F9B88}"/>
              </a:ext>
            </a:extLst>
          </p:cNvPr>
          <p:cNvPicPr>
            <a:picLocks noChangeAspect="1"/>
          </p:cNvPicPr>
          <p:nvPr/>
        </p:nvPicPr>
        <p:blipFill>
          <a:blip r:embed="rId3"/>
          <a:stretch>
            <a:fillRect/>
          </a:stretch>
        </p:blipFill>
        <p:spPr>
          <a:xfrm rot="643036">
            <a:off x="6181132" y="3354787"/>
            <a:ext cx="817164" cy="700863"/>
          </a:xfrm>
          <a:prstGeom prst="rect">
            <a:avLst/>
          </a:prstGeom>
        </p:spPr>
      </p:pic>
      <p:pic>
        <p:nvPicPr>
          <p:cNvPr id="27" name="Picture 26">
            <a:extLst>
              <a:ext uri="{FF2B5EF4-FFF2-40B4-BE49-F238E27FC236}">
                <a16:creationId xmlns:a16="http://schemas.microsoft.com/office/drawing/2014/main" id="{91E67C72-FEA5-4F3A-B305-4A9F8132A7C2}"/>
              </a:ext>
            </a:extLst>
          </p:cNvPr>
          <p:cNvPicPr>
            <a:picLocks noChangeAspect="1"/>
          </p:cNvPicPr>
          <p:nvPr/>
        </p:nvPicPr>
        <p:blipFill>
          <a:blip r:embed="rId4"/>
          <a:stretch>
            <a:fillRect/>
          </a:stretch>
        </p:blipFill>
        <p:spPr>
          <a:xfrm>
            <a:off x="6152871" y="4343538"/>
            <a:ext cx="1096516" cy="712737"/>
          </a:xfrm>
          <a:prstGeom prst="rect">
            <a:avLst/>
          </a:prstGeom>
        </p:spPr>
      </p:pic>
      <p:pic>
        <p:nvPicPr>
          <p:cNvPr id="28" name="Picture 27">
            <a:extLst>
              <a:ext uri="{FF2B5EF4-FFF2-40B4-BE49-F238E27FC236}">
                <a16:creationId xmlns:a16="http://schemas.microsoft.com/office/drawing/2014/main" id="{8AA2391A-4094-4ED8-84FD-CBF7CD52DBAA}"/>
              </a:ext>
            </a:extLst>
          </p:cNvPr>
          <p:cNvPicPr>
            <a:picLocks noChangeAspect="1"/>
          </p:cNvPicPr>
          <p:nvPr/>
        </p:nvPicPr>
        <p:blipFill>
          <a:blip r:embed="rId5"/>
          <a:stretch>
            <a:fillRect/>
          </a:stretch>
        </p:blipFill>
        <p:spPr>
          <a:xfrm rot="21241421">
            <a:off x="6414823" y="5356505"/>
            <a:ext cx="866294" cy="868437"/>
          </a:xfrm>
          <a:prstGeom prst="rect">
            <a:avLst/>
          </a:prstGeom>
        </p:spPr>
      </p:pic>
      <p:pic>
        <p:nvPicPr>
          <p:cNvPr id="29" name="Graphic 28" descr="Graduation cap">
            <a:extLst>
              <a:ext uri="{FF2B5EF4-FFF2-40B4-BE49-F238E27FC236}">
                <a16:creationId xmlns:a16="http://schemas.microsoft.com/office/drawing/2014/main" id="{B9694D18-3D95-4753-AEBB-6F1D03E1F0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852564">
            <a:off x="5911496" y="1143433"/>
            <a:ext cx="1208098" cy="1208098"/>
          </a:xfrm>
          <a:prstGeom prst="rect">
            <a:avLst/>
          </a:prstGeom>
        </p:spPr>
      </p:pic>
      <p:pic>
        <p:nvPicPr>
          <p:cNvPr id="30" name="Graphic 29" descr="Diploma roll">
            <a:extLst>
              <a:ext uri="{FF2B5EF4-FFF2-40B4-BE49-F238E27FC236}">
                <a16:creationId xmlns:a16="http://schemas.microsoft.com/office/drawing/2014/main" id="{4DE1694C-B588-453E-934F-5D6960BAD1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20492063">
            <a:off x="5853474" y="2105732"/>
            <a:ext cx="1324144" cy="1324144"/>
          </a:xfrm>
          <a:prstGeom prst="rect">
            <a:avLst/>
          </a:prstGeom>
        </p:spPr>
      </p:pic>
      <p:graphicFrame>
        <p:nvGraphicFramePr>
          <p:cNvPr id="31" name="Chart 30">
            <a:extLst>
              <a:ext uri="{FF2B5EF4-FFF2-40B4-BE49-F238E27FC236}">
                <a16:creationId xmlns:a16="http://schemas.microsoft.com/office/drawing/2014/main" id="{4E2F3506-C3B3-4FEC-8EE7-685561EA6424}"/>
              </a:ext>
            </a:extLst>
          </p:cNvPr>
          <p:cNvGraphicFramePr/>
          <p:nvPr/>
        </p:nvGraphicFramePr>
        <p:xfrm>
          <a:off x="1450799" y="2081030"/>
          <a:ext cx="4551939" cy="3709694"/>
        </p:xfrm>
        <a:graphic>
          <a:graphicData uri="http://schemas.openxmlformats.org/drawingml/2006/chart">
            <c:chart xmlns:c="http://schemas.openxmlformats.org/drawingml/2006/chart" xmlns:r="http://schemas.openxmlformats.org/officeDocument/2006/relationships" r:id="rId10"/>
          </a:graphicData>
        </a:graphic>
      </p:graphicFrame>
      <p:sp>
        <p:nvSpPr>
          <p:cNvPr id="32" name="TextBox 31">
            <a:extLst>
              <a:ext uri="{FF2B5EF4-FFF2-40B4-BE49-F238E27FC236}">
                <a16:creationId xmlns:a16="http://schemas.microsoft.com/office/drawing/2014/main" id="{756F72FF-CF53-4334-AD41-E46F849777CE}"/>
              </a:ext>
            </a:extLst>
          </p:cNvPr>
          <p:cNvSpPr txBox="1"/>
          <p:nvPr/>
        </p:nvSpPr>
        <p:spPr>
          <a:xfrm>
            <a:off x="7002032" y="1139327"/>
            <a:ext cx="1994027" cy="830997"/>
          </a:xfrm>
          <a:prstGeom prst="rect">
            <a:avLst/>
          </a:prstGeom>
          <a:noFill/>
        </p:spPr>
        <p:txBody>
          <a:bodyPr wrap="square" rtlCol="0">
            <a:spAutoFit/>
          </a:bodyPr>
          <a:lstStyle/>
          <a:p>
            <a:r>
              <a:rPr lang="en-US" sz="4800" b="1" dirty="0">
                <a:solidFill>
                  <a:srgbClr val="009DB5"/>
                </a:solidFill>
                <a:latin typeface="Arial" panose="020B0604020202020204" pitchFamily="34" charset="0"/>
                <a:cs typeface="Arial" panose="020B0604020202020204" pitchFamily="34" charset="0"/>
              </a:rPr>
              <a:t>44.2%</a:t>
            </a:r>
          </a:p>
        </p:txBody>
      </p:sp>
      <p:pic>
        <p:nvPicPr>
          <p:cNvPr id="33" name="Graphic 32" descr="Home">
            <a:hlinkClick r:id="rId11" action="ppaction://hlinksldjump"/>
            <a:extLst>
              <a:ext uri="{FF2B5EF4-FFF2-40B4-BE49-F238E27FC236}">
                <a16:creationId xmlns:a16="http://schemas.microsoft.com/office/drawing/2014/main" id="{5C664830-AF3F-40CB-BE51-68D4730B1D3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4828" y="6424617"/>
            <a:ext cx="433383" cy="433383"/>
          </a:xfrm>
          <a:prstGeom prst="rect">
            <a:avLst/>
          </a:prstGeom>
        </p:spPr>
      </p:pic>
    </p:spTree>
    <p:extLst>
      <p:ext uri="{BB962C8B-B14F-4D97-AF65-F5344CB8AC3E}">
        <p14:creationId xmlns:p14="http://schemas.microsoft.com/office/powerpoint/2010/main" val="102129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2B6844-83FB-8B4F-AAF0-6490917F0D9B}"/>
              </a:ext>
            </a:extLst>
          </p:cNvPr>
          <p:cNvSpPr/>
          <p:nvPr/>
        </p:nvSpPr>
        <p:spPr>
          <a:xfrm>
            <a:off x="0" y="215900"/>
            <a:ext cx="9144000" cy="90963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986" name="TextBox 5">
            <a:extLst>
              <a:ext uri="{FF2B5EF4-FFF2-40B4-BE49-F238E27FC236}">
                <a16:creationId xmlns:a16="http://schemas.microsoft.com/office/drawing/2014/main" id="{C3A536F4-9A8B-7844-84ED-5175B6B05950}"/>
              </a:ext>
            </a:extLst>
          </p:cNvPr>
          <p:cNvSpPr txBox="1">
            <a:spLocks noChangeArrowheads="1"/>
          </p:cNvSpPr>
          <p:nvPr/>
        </p:nvSpPr>
        <p:spPr bwMode="auto">
          <a:xfrm>
            <a:off x="250825" y="334963"/>
            <a:ext cx="3170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solidFill>
                  <a:schemeClr val="bg1"/>
                </a:solidFill>
                <a:latin typeface="Arial" panose="020B0604020202020204" pitchFamily="34" charset="0"/>
                <a:cs typeface="Arial" panose="020B0604020202020204" pitchFamily="34" charset="0"/>
              </a:rPr>
              <a:t>Your Networks</a:t>
            </a:r>
          </a:p>
        </p:txBody>
      </p:sp>
      <p:sp>
        <p:nvSpPr>
          <p:cNvPr id="41987" name="TextBox 5">
            <a:extLst>
              <a:ext uri="{FF2B5EF4-FFF2-40B4-BE49-F238E27FC236}">
                <a16:creationId xmlns:a16="http://schemas.microsoft.com/office/drawing/2014/main" id="{243E5601-143C-3343-85E0-10D8B498863A}"/>
              </a:ext>
            </a:extLst>
          </p:cNvPr>
          <p:cNvSpPr txBox="1">
            <a:spLocks noChangeArrowheads="1"/>
          </p:cNvSpPr>
          <p:nvPr/>
        </p:nvSpPr>
        <p:spPr bwMode="auto">
          <a:xfrm>
            <a:off x="487363" y="2484438"/>
            <a:ext cx="146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Job shadow</a:t>
            </a:r>
          </a:p>
        </p:txBody>
      </p:sp>
      <p:sp>
        <p:nvSpPr>
          <p:cNvPr id="41988" name="TextBox 8">
            <a:extLst>
              <a:ext uri="{FF2B5EF4-FFF2-40B4-BE49-F238E27FC236}">
                <a16:creationId xmlns:a16="http://schemas.microsoft.com/office/drawing/2014/main" id="{81EFC84F-C5AA-AE41-A8E3-623F6A14FD13}"/>
              </a:ext>
            </a:extLst>
          </p:cNvPr>
          <p:cNvSpPr txBox="1">
            <a:spLocks noChangeArrowheads="1"/>
          </p:cNvSpPr>
          <p:nvPr/>
        </p:nvSpPr>
        <p:spPr bwMode="auto">
          <a:xfrm>
            <a:off x="2463800" y="2117725"/>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58417E"/>
                </a:solidFill>
                <a:latin typeface="Arial" panose="020B0604020202020204" pitchFamily="34" charset="0"/>
                <a:cs typeface="Arial" panose="020B0604020202020204" pitchFamily="34" charset="0"/>
              </a:rPr>
              <a:t>Open days</a:t>
            </a:r>
          </a:p>
        </p:txBody>
      </p:sp>
      <p:sp>
        <p:nvSpPr>
          <p:cNvPr id="41989" name="TextBox 11">
            <a:extLst>
              <a:ext uri="{FF2B5EF4-FFF2-40B4-BE49-F238E27FC236}">
                <a16:creationId xmlns:a16="http://schemas.microsoft.com/office/drawing/2014/main" id="{8266AC26-BA70-1644-81A0-E1ECF7384C7D}"/>
              </a:ext>
            </a:extLst>
          </p:cNvPr>
          <p:cNvSpPr txBox="1">
            <a:spLocks noChangeArrowheads="1"/>
          </p:cNvSpPr>
          <p:nvPr/>
        </p:nvSpPr>
        <p:spPr bwMode="auto">
          <a:xfrm>
            <a:off x="5310188" y="1946275"/>
            <a:ext cx="100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9DB5"/>
                </a:solidFill>
                <a:latin typeface="Arial" panose="020B0604020202020204" pitchFamily="34" charset="0"/>
                <a:cs typeface="Arial" panose="020B0604020202020204" pitchFamily="34" charset="0"/>
              </a:rPr>
              <a:t>Friends</a:t>
            </a:r>
          </a:p>
        </p:txBody>
      </p:sp>
      <p:sp>
        <p:nvSpPr>
          <p:cNvPr id="41990" name="TextBox 14">
            <a:extLst>
              <a:ext uri="{FF2B5EF4-FFF2-40B4-BE49-F238E27FC236}">
                <a16:creationId xmlns:a16="http://schemas.microsoft.com/office/drawing/2014/main" id="{3F700F61-52E0-4345-8218-C2B7B2E3D2BF}"/>
              </a:ext>
            </a:extLst>
          </p:cNvPr>
          <p:cNvSpPr txBox="1">
            <a:spLocks noChangeArrowheads="1"/>
          </p:cNvSpPr>
          <p:nvPr/>
        </p:nvSpPr>
        <p:spPr bwMode="auto">
          <a:xfrm>
            <a:off x="6761163" y="2646363"/>
            <a:ext cx="1871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Work </a:t>
            </a:r>
          </a:p>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experience</a:t>
            </a:r>
          </a:p>
        </p:txBody>
      </p:sp>
      <p:sp>
        <p:nvSpPr>
          <p:cNvPr id="41991" name="TextBox 17">
            <a:extLst>
              <a:ext uri="{FF2B5EF4-FFF2-40B4-BE49-F238E27FC236}">
                <a16:creationId xmlns:a16="http://schemas.microsoft.com/office/drawing/2014/main" id="{2EE30AA1-8F34-D04B-88E2-26911CE019C4}"/>
              </a:ext>
            </a:extLst>
          </p:cNvPr>
          <p:cNvSpPr txBox="1">
            <a:spLocks noChangeArrowheads="1"/>
          </p:cNvSpPr>
          <p:nvPr/>
        </p:nvSpPr>
        <p:spPr bwMode="auto">
          <a:xfrm>
            <a:off x="1192213" y="42259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58417E"/>
                </a:solidFill>
                <a:latin typeface="Arial" panose="020B0604020202020204" pitchFamily="34" charset="0"/>
                <a:cs typeface="Arial" panose="020B0604020202020204" pitchFamily="34" charset="0"/>
              </a:rPr>
              <a:t>Teachers</a:t>
            </a:r>
          </a:p>
        </p:txBody>
      </p:sp>
      <p:sp>
        <p:nvSpPr>
          <p:cNvPr id="41992" name="TextBox 20">
            <a:extLst>
              <a:ext uri="{FF2B5EF4-FFF2-40B4-BE49-F238E27FC236}">
                <a16:creationId xmlns:a16="http://schemas.microsoft.com/office/drawing/2014/main" id="{FB1196AF-A6A6-7749-8EA3-19E5F5745095}"/>
              </a:ext>
            </a:extLst>
          </p:cNvPr>
          <p:cNvSpPr txBox="1">
            <a:spLocks noChangeArrowheads="1"/>
          </p:cNvSpPr>
          <p:nvPr/>
        </p:nvSpPr>
        <p:spPr bwMode="auto">
          <a:xfrm>
            <a:off x="2849563" y="3887788"/>
            <a:ext cx="1050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9DB5"/>
                </a:solidFill>
                <a:latin typeface="Arial" panose="020B0604020202020204" pitchFamily="34" charset="0"/>
                <a:cs typeface="Arial" panose="020B0604020202020204" pitchFamily="34" charset="0"/>
              </a:rPr>
              <a:t>Volunteer</a:t>
            </a:r>
          </a:p>
        </p:txBody>
      </p:sp>
      <p:sp>
        <p:nvSpPr>
          <p:cNvPr id="41993" name="TextBox 26">
            <a:extLst>
              <a:ext uri="{FF2B5EF4-FFF2-40B4-BE49-F238E27FC236}">
                <a16:creationId xmlns:a16="http://schemas.microsoft.com/office/drawing/2014/main" id="{25188005-7D15-C549-88E1-F1290C7960A8}"/>
              </a:ext>
            </a:extLst>
          </p:cNvPr>
          <p:cNvSpPr txBox="1">
            <a:spLocks noChangeArrowheads="1"/>
          </p:cNvSpPr>
          <p:nvPr/>
        </p:nvSpPr>
        <p:spPr bwMode="auto">
          <a:xfrm>
            <a:off x="3995738" y="3182938"/>
            <a:ext cx="1547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Research</a:t>
            </a:r>
          </a:p>
        </p:txBody>
      </p:sp>
      <p:sp>
        <p:nvSpPr>
          <p:cNvPr id="41994" name="TextBox 29">
            <a:extLst>
              <a:ext uri="{FF2B5EF4-FFF2-40B4-BE49-F238E27FC236}">
                <a16:creationId xmlns:a16="http://schemas.microsoft.com/office/drawing/2014/main" id="{C6A5CDDF-E406-D74B-B03B-ECBCC61368A1}"/>
              </a:ext>
            </a:extLst>
          </p:cNvPr>
          <p:cNvSpPr txBox="1">
            <a:spLocks noChangeArrowheads="1"/>
          </p:cNvSpPr>
          <p:nvPr/>
        </p:nvSpPr>
        <p:spPr bwMode="auto">
          <a:xfrm>
            <a:off x="614363" y="5791200"/>
            <a:ext cx="1576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9DB5"/>
                </a:solidFill>
                <a:latin typeface="Arial" panose="020B0604020202020204" pitchFamily="34" charset="0"/>
                <a:cs typeface="Arial" panose="020B0604020202020204" pitchFamily="34" charset="0"/>
              </a:rPr>
              <a:t>Social </a:t>
            </a:r>
          </a:p>
          <a:p>
            <a:pPr algn="ctr" eaLnBrk="1" hangingPunct="1">
              <a:spcBef>
                <a:spcPct val="0"/>
              </a:spcBef>
              <a:buFontTx/>
              <a:buNone/>
            </a:pPr>
            <a:r>
              <a:rPr lang="en-GB" altLang="en-US" sz="1600">
                <a:solidFill>
                  <a:srgbClr val="009DB5"/>
                </a:solidFill>
                <a:latin typeface="Arial" panose="020B0604020202020204" pitchFamily="34" charset="0"/>
                <a:cs typeface="Arial" panose="020B0604020202020204" pitchFamily="34" charset="0"/>
              </a:rPr>
              <a:t>media</a:t>
            </a:r>
          </a:p>
        </p:txBody>
      </p:sp>
      <p:sp>
        <p:nvSpPr>
          <p:cNvPr id="41995" name="TextBox 32">
            <a:extLst>
              <a:ext uri="{FF2B5EF4-FFF2-40B4-BE49-F238E27FC236}">
                <a16:creationId xmlns:a16="http://schemas.microsoft.com/office/drawing/2014/main" id="{A97B732F-7A3D-0B4F-88AB-369FFD6F2663}"/>
              </a:ext>
            </a:extLst>
          </p:cNvPr>
          <p:cNvSpPr txBox="1">
            <a:spLocks noChangeArrowheads="1"/>
          </p:cNvSpPr>
          <p:nvPr/>
        </p:nvSpPr>
        <p:spPr bwMode="auto">
          <a:xfrm>
            <a:off x="2700338" y="5448300"/>
            <a:ext cx="896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Events</a:t>
            </a:r>
          </a:p>
        </p:txBody>
      </p:sp>
      <p:sp>
        <p:nvSpPr>
          <p:cNvPr id="41996" name="TextBox 35">
            <a:extLst>
              <a:ext uri="{FF2B5EF4-FFF2-40B4-BE49-F238E27FC236}">
                <a16:creationId xmlns:a16="http://schemas.microsoft.com/office/drawing/2014/main" id="{A584A559-C2BD-FC47-AE60-27C3798C9598}"/>
              </a:ext>
            </a:extLst>
          </p:cNvPr>
          <p:cNvSpPr txBox="1">
            <a:spLocks noChangeArrowheads="1"/>
          </p:cNvSpPr>
          <p:nvPr/>
        </p:nvSpPr>
        <p:spPr bwMode="auto">
          <a:xfrm>
            <a:off x="4200525" y="5029200"/>
            <a:ext cx="1081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58417E"/>
                </a:solidFill>
                <a:latin typeface="Arial" panose="020B0604020202020204" pitchFamily="34" charset="0"/>
                <a:cs typeface="Arial" panose="020B0604020202020204" pitchFamily="34" charset="0"/>
              </a:rPr>
              <a:t>Relatives</a:t>
            </a:r>
          </a:p>
        </p:txBody>
      </p:sp>
      <p:sp>
        <p:nvSpPr>
          <p:cNvPr id="41997" name="TextBox 59">
            <a:extLst>
              <a:ext uri="{FF2B5EF4-FFF2-40B4-BE49-F238E27FC236}">
                <a16:creationId xmlns:a16="http://schemas.microsoft.com/office/drawing/2014/main" id="{EAEA8768-49D1-E041-8C35-2B2FC301DF9B}"/>
              </a:ext>
            </a:extLst>
          </p:cNvPr>
          <p:cNvSpPr txBox="1">
            <a:spLocks noChangeArrowheads="1"/>
          </p:cNvSpPr>
          <p:nvPr/>
        </p:nvSpPr>
        <p:spPr bwMode="auto">
          <a:xfrm>
            <a:off x="5821363" y="6061075"/>
            <a:ext cx="1081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9DB5"/>
                </a:solidFill>
                <a:latin typeface="Arial" panose="020B0604020202020204" pitchFamily="34" charset="0"/>
                <a:cs typeface="Arial" panose="020B0604020202020204" pitchFamily="34" charset="0"/>
              </a:rPr>
              <a:t>Parents</a:t>
            </a:r>
            <a:r>
              <a:rPr lang="en-GB" altLang="en-US" sz="1600" b="1">
                <a:solidFill>
                  <a:srgbClr val="009DB5"/>
                </a:solidFill>
                <a:latin typeface="FS Lola" panose="02000506050000020004" pitchFamily="2" charset="77"/>
              </a:rPr>
              <a:t> </a:t>
            </a:r>
          </a:p>
        </p:txBody>
      </p:sp>
      <p:sp>
        <p:nvSpPr>
          <p:cNvPr id="41998" name="TextBox 63">
            <a:extLst>
              <a:ext uri="{FF2B5EF4-FFF2-40B4-BE49-F238E27FC236}">
                <a16:creationId xmlns:a16="http://schemas.microsoft.com/office/drawing/2014/main" id="{312D7D5A-9E86-9545-AD64-03ADE0916B95}"/>
              </a:ext>
            </a:extLst>
          </p:cNvPr>
          <p:cNvSpPr txBox="1">
            <a:spLocks noChangeArrowheads="1"/>
          </p:cNvSpPr>
          <p:nvPr/>
        </p:nvSpPr>
        <p:spPr bwMode="auto">
          <a:xfrm>
            <a:off x="7099300" y="4986338"/>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Careers </a:t>
            </a:r>
          </a:p>
          <a:p>
            <a:pPr algn="ctr" eaLnBrk="1" hangingPunct="1">
              <a:spcBef>
                <a:spcPct val="0"/>
              </a:spcBef>
              <a:buFontTx/>
              <a:buNone/>
            </a:pPr>
            <a:r>
              <a:rPr lang="en-GB" altLang="en-US" sz="1600" dirty="0">
                <a:solidFill>
                  <a:srgbClr val="1C2B39"/>
                </a:solidFill>
                <a:latin typeface="Arial" panose="020B0604020202020204" pitchFamily="34" charset="0"/>
                <a:cs typeface="Arial" panose="020B0604020202020204" pitchFamily="34" charset="0"/>
              </a:rPr>
              <a:t>Adviser</a:t>
            </a:r>
          </a:p>
        </p:txBody>
      </p:sp>
      <p:sp>
        <p:nvSpPr>
          <p:cNvPr id="41999" name="TextBox 66">
            <a:extLst>
              <a:ext uri="{FF2B5EF4-FFF2-40B4-BE49-F238E27FC236}">
                <a16:creationId xmlns:a16="http://schemas.microsoft.com/office/drawing/2014/main" id="{331A2287-12A2-3747-B001-82CAB9136F8E}"/>
              </a:ext>
            </a:extLst>
          </p:cNvPr>
          <p:cNvSpPr txBox="1">
            <a:spLocks noChangeArrowheads="1"/>
          </p:cNvSpPr>
          <p:nvPr/>
        </p:nvSpPr>
        <p:spPr bwMode="auto">
          <a:xfrm>
            <a:off x="5443538" y="3792538"/>
            <a:ext cx="1836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58417E"/>
                </a:solidFill>
                <a:latin typeface="Arial" panose="020B0604020202020204" pitchFamily="34" charset="0"/>
                <a:cs typeface="Arial" panose="020B0604020202020204" pitchFamily="34" charset="0"/>
              </a:rPr>
              <a:t>My World </a:t>
            </a:r>
          </a:p>
          <a:p>
            <a:pPr algn="ctr" eaLnBrk="1" hangingPunct="1">
              <a:spcBef>
                <a:spcPct val="0"/>
              </a:spcBef>
              <a:buFontTx/>
              <a:buNone/>
            </a:pPr>
            <a:r>
              <a:rPr lang="en-GB" altLang="en-US" sz="1600">
                <a:solidFill>
                  <a:srgbClr val="58417E"/>
                </a:solidFill>
                <a:latin typeface="Arial" panose="020B0604020202020204" pitchFamily="34" charset="0"/>
                <a:cs typeface="Arial" panose="020B0604020202020204" pitchFamily="34" charset="0"/>
              </a:rPr>
              <a:t>of Work</a:t>
            </a:r>
          </a:p>
        </p:txBody>
      </p:sp>
      <p:pic>
        <p:nvPicPr>
          <p:cNvPr id="42000" name="Graphic 62" descr="Team">
            <a:extLst>
              <a:ext uri="{FF2B5EF4-FFF2-40B4-BE49-F238E27FC236}">
                <a16:creationId xmlns:a16="http://schemas.microsoft.com/office/drawing/2014/main" id="{D465E3A1-5D84-5C47-A6A6-E2B314078E1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57250" y="1857375"/>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Graphic 63" descr="Daily Calendar">
            <a:extLst>
              <a:ext uri="{FF2B5EF4-FFF2-40B4-BE49-F238E27FC236}">
                <a16:creationId xmlns:a16="http://schemas.microsoft.com/office/drawing/2014/main" id="{5EFFB649-AB32-024E-B0E8-1CFD8CB80D2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17813" y="1482725"/>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Graphic 64" descr="Group">
            <a:extLst>
              <a:ext uri="{FF2B5EF4-FFF2-40B4-BE49-F238E27FC236}">
                <a16:creationId xmlns:a16="http://schemas.microsoft.com/office/drawing/2014/main" id="{5627BC30-AEDB-F64B-B0BF-41CC9EF732C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454650" y="136366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Graphic 65" descr="Briefcase">
            <a:extLst>
              <a:ext uri="{FF2B5EF4-FFF2-40B4-BE49-F238E27FC236}">
                <a16:creationId xmlns:a16="http://schemas.microsoft.com/office/drawing/2014/main" id="{FA6645D7-A245-B84E-ADC4-B9733D35E48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337425" y="2054225"/>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Graphic 66" descr="Teacher">
            <a:extLst>
              <a:ext uri="{FF2B5EF4-FFF2-40B4-BE49-F238E27FC236}">
                <a16:creationId xmlns:a16="http://schemas.microsoft.com/office/drawing/2014/main" id="{9122A100-ECEE-7B45-B0AD-C0818EC5BFD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373188" y="36544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Graphic 67" descr="Document">
            <a:extLst>
              <a:ext uri="{FF2B5EF4-FFF2-40B4-BE49-F238E27FC236}">
                <a16:creationId xmlns:a16="http://schemas.microsoft.com/office/drawing/2014/main" id="{5AACFC12-AB38-9D4C-8500-8D7D821E718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410075" y="25034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Graphic 68" descr="Raised Hand">
            <a:extLst>
              <a:ext uri="{FF2B5EF4-FFF2-40B4-BE49-F238E27FC236}">
                <a16:creationId xmlns:a16="http://schemas.microsoft.com/office/drawing/2014/main" id="{96791EAC-F347-C541-8538-786E614F9BB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014663" y="321310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Graphic 69" descr="World">
            <a:extLst>
              <a:ext uri="{FF2B5EF4-FFF2-40B4-BE49-F238E27FC236}">
                <a16:creationId xmlns:a16="http://schemas.microsoft.com/office/drawing/2014/main" id="{FCB5DC58-A590-4140-B267-267DC8EC586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000750" y="31638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Graphic 70" descr="Wi-Fi">
            <a:extLst>
              <a:ext uri="{FF2B5EF4-FFF2-40B4-BE49-F238E27FC236}">
                <a16:creationId xmlns:a16="http://schemas.microsoft.com/office/drawing/2014/main" id="{9D1ECFD2-73F5-F44B-B3E8-C3C83C5A294D}"/>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041400" y="5292725"/>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Graphic 72" descr="Marker">
            <a:extLst>
              <a:ext uri="{FF2B5EF4-FFF2-40B4-BE49-F238E27FC236}">
                <a16:creationId xmlns:a16="http://schemas.microsoft.com/office/drawing/2014/main" id="{ED3AE6B2-B405-C348-AC40-0A4C91C7D6A9}"/>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797175" y="486092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Graphic 73" descr="Family with two children">
            <a:extLst>
              <a:ext uri="{FF2B5EF4-FFF2-40B4-BE49-F238E27FC236}">
                <a16:creationId xmlns:a16="http://schemas.microsoft.com/office/drawing/2014/main" id="{BF960D96-AAC9-E44E-9D68-8BA83C29B4EB}"/>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375150" y="4432300"/>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Graphic 74" descr="Chat">
            <a:extLst>
              <a:ext uri="{FF2B5EF4-FFF2-40B4-BE49-F238E27FC236}">
                <a16:creationId xmlns:a16="http://schemas.microsoft.com/office/drawing/2014/main" id="{EBA1A03A-2C8B-D948-AF3B-0860EDBDA86C}"/>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7566025" y="44021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Graphic 76" descr="Man and Woman">
            <a:extLst>
              <a:ext uri="{FF2B5EF4-FFF2-40B4-BE49-F238E27FC236}">
                <a16:creationId xmlns:a16="http://schemas.microsoft.com/office/drawing/2014/main" id="{A18D311C-6B67-6543-A988-11C7F84690FC}"/>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000750" y="5392738"/>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77">
            <a:extLst>
              <a:ext uri="{FF2B5EF4-FFF2-40B4-BE49-F238E27FC236}">
                <a16:creationId xmlns:a16="http://schemas.microsoft.com/office/drawing/2014/main" id="{288492A1-4D0F-FC43-B285-99ACED9D1091}"/>
              </a:ext>
            </a:extLst>
          </p:cNvPr>
          <p:cNvSpPr/>
          <p:nvPr/>
        </p:nvSpPr>
        <p:spPr>
          <a:xfrm>
            <a:off x="1143000" y="3587750"/>
            <a:ext cx="1179513" cy="1179513"/>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 name="Oval 79">
            <a:extLst>
              <a:ext uri="{FF2B5EF4-FFF2-40B4-BE49-F238E27FC236}">
                <a16:creationId xmlns:a16="http://schemas.microsoft.com/office/drawing/2014/main" id="{AB641BE9-9B1D-0F40-AB46-7CA210B4E89B}"/>
              </a:ext>
            </a:extLst>
          </p:cNvPr>
          <p:cNvSpPr/>
          <p:nvPr/>
        </p:nvSpPr>
        <p:spPr>
          <a:xfrm>
            <a:off x="538163" y="1747838"/>
            <a:ext cx="1360487" cy="1360487"/>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 name="Oval 80">
            <a:extLst>
              <a:ext uri="{FF2B5EF4-FFF2-40B4-BE49-F238E27FC236}">
                <a16:creationId xmlns:a16="http://schemas.microsoft.com/office/drawing/2014/main" id="{4BB65CDC-CFE8-2541-A61A-3139C50FAB6B}"/>
              </a:ext>
            </a:extLst>
          </p:cNvPr>
          <p:cNvSpPr/>
          <p:nvPr/>
        </p:nvSpPr>
        <p:spPr>
          <a:xfrm>
            <a:off x="2536825" y="1404938"/>
            <a:ext cx="1281113" cy="1281112"/>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 name="Oval 82">
            <a:extLst>
              <a:ext uri="{FF2B5EF4-FFF2-40B4-BE49-F238E27FC236}">
                <a16:creationId xmlns:a16="http://schemas.microsoft.com/office/drawing/2014/main" id="{B6DF51F7-8E6C-564C-8624-FA7D835BE79D}"/>
              </a:ext>
            </a:extLst>
          </p:cNvPr>
          <p:cNvSpPr/>
          <p:nvPr/>
        </p:nvSpPr>
        <p:spPr>
          <a:xfrm>
            <a:off x="5267325" y="1327150"/>
            <a:ext cx="1093788" cy="1093788"/>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5" name="Oval 84">
            <a:extLst>
              <a:ext uri="{FF2B5EF4-FFF2-40B4-BE49-F238E27FC236}">
                <a16:creationId xmlns:a16="http://schemas.microsoft.com/office/drawing/2014/main" id="{23ABFFE1-B2E5-5C4D-AF22-FBE210A883A0}"/>
              </a:ext>
            </a:extLst>
          </p:cNvPr>
          <p:cNvSpPr/>
          <p:nvPr/>
        </p:nvSpPr>
        <p:spPr>
          <a:xfrm>
            <a:off x="6983413" y="2017713"/>
            <a:ext cx="1425575" cy="1425575"/>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7" name="Oval 86">
            <a:extLst>
              <a:ext uri="{FF2B5EF4-FFF2-40B4-BE49-F238E27FC236}">
                <a16:creationId xmlns:a16="http://schemas.microsoft.com/office/drawing/2014/main" id="{7D152244-804C-CF45-967B-D0B4D74FC823}"/>
              </a:ext>
            </a:extLst>
          </p:cNvPr>
          <p:cNvSpPr/>
          <p:nvPr/>
        </p:nvSpPr>
        <p:spPr>
          <a:xfrm>
            <a:off x="4130675" y="2435225"/>
            <a:ext cx="1279525" cy="1279525"/>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9" name="Oval 88">
            <a:extLst>
              <a:ext uri="{FF2B5EF4-FFF2-40B4-BE49-F238E27FC236}">
                <a16:creationId xmlns:a16="http://schemas.microsoft.com/office/drawing/2014/main" id="{922EDA69-AF90-3640-8ED5-8B38A8500051}"/>
              </a:ext>
            </a:extLst>
          </p:cNvPr>
          <p:cNvSpPr/>
          <p:nvPr/>
        </p:nvSpPr>
        <p:spPr>
          <a:xfrm>
            <a:off x="2770188" y="3190875"/>
            <a:ext cx="1209675" cy="1209675"/>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90">
            <a:extLst>
              <a:ext uri="{FF2B5EF4-FFF2-40B4-BE49-F238E27FC236}">
                <a16:creationId xmlns:a16="http://schemas.microsoft.com/office/drawing/2014/main" id="{5B319749-2F18-1B43-8892-219E3FE2EE08}"/>
              </a:ext>
            </a:extLst>
          </p:cNvPr>
          <p:cNvSpPr/>
          <p:nvPr/>
        </p:nvSpPr>
        <p:spPr>
          <a:xfrm>
            <a:off x="4162425" y="4411663"/>
            <a:ext cx="1162050" cy="1162050"/>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 name="Oval 91">
            <a:extLst>
              <a:ext uri="{FF2B5EF4-FFF2-40B4-BE49-F238E27FC236}">
                <a16:creationId xmlns:a16="http://schemas.microsoft.com/office/drawing/2014/main" id="{C88B7723-0C01-E745-A895-C61E50937127}"/>
              </a:ext>
            </a:extLst>
          </p:cNvPr>
          <p:cNvSpPr/>
          <p:nvPr/>
        </p:nvSpPr>
        <p:spPr>
          <a:xfrm>
            <a:off x="2600325" y="4824413"/>
            <a:ext cx="1079500" cy="1077912"/>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3" name="Oval 92">
            <a:extLst>
              <a:ext uri="{FF2B5EF4-FFF2-40B4-BE49-F238E27FC236}">
                <a16:creationId xmlns:a16="http://schemas.microsoft.com/office/drawing/2014/main" id="{DD190167-B555-D145-A202-391009F1ED63}"/>
              </a:ext>
            </a:extLst>
          </p:cNvPr>
          <p:cNvSpPr/>
          <p:nvPr/>
        </p:nvSpPr>
        <p:spPr>
          <a:xfrm>
            <a:off x="871538" y="5359400"/>
            <a:ext cx="1079500" cy="1077913"/>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5" name="Oval 94">
            <a:extLst>
              <a:ext uri="{FF2B5EF4-FFF2-40B4-BE49-F238E27FC236}">
                <a16:creationId xmlns:a16="http://schemas.microsoft.com/office/drawing/2014/main" id="{FB6C5BB1-2DEE-2E40-B34C-7363159B7119}"/>
              </a:ext>
            </a:extLst>
          </p:cNvPr>
          <p:cNvSpPr/>
          <p:nvPr/>
        </p:nvSpPr>
        <p:spPr>
          <a:xfrm>
            <a:off x="5765800" y="5321300"/>
            <a:ext cx="1160463" cy="1160463"/>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Oval 96">
            <a:extLst>
              <a:ext uri="{FF2B5EF4-FFF2-40B4-BE49-F238E27FC236}">
                <a16:creationId xmlns:a16="http://schemas.microsoft.com/office/drawing/2014/main" id="{621E0FBB-8CBB-A143-846D-9B8906E18957}"/>
              </a:ext>
            </a:extLst>
          </p:cNvPr>
          <p:cNvSpPr/>
          <p:nvPr/>
        </p:nvSpPr>
        <p:spPr>
          <a:xfrm>
            <a:off x="5673725" y="3105150"/>
            <a:ext cx="1374775" cy="1373188"/>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Oval 97">
            <a:extLst>
              <a:ext uri="{FF2B5EF4-FFF2-40B4-BE49-F238E27FC236}">
                <a16:creationId xmlns:a16="http://schemas.microsoft.com/office/drawing/2014/main" id="{D8935987-A9B0-3943-9079-204FD04A308F}"/>
              </a:ext>
            </a:extLst>
          </p:cNvPr>
          <p:cNvSpPr/>
          <p:nvPr/>
        </p:nvSpPr>
        <p:spPr>
          <a:xfrm>
            <a:off x="7280275" y="4397375"/>
            <a:ext cx="1279525" cy="1277938"/>
          </a:xfrm>
          <a:prstGeom prst="ellipse">
            <a:avLst/>
          </a:prstGeom>
          <a:noFill/>
          <a:ln>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461FC03E-7256-844F-B976-2E56CFE85A0F}"/>
              </a:ext>
            </a:extLst>
          </p:cNvPr>
          <p:cNvCxnSpPr>
            <a:cxnSpLocks/>
            <a:stCxn id="80" idx="5"/>
            <a:endCxn id="89" idx="1"/>
          </p:cNvCxnSpPr>
          <p:nvPr/>
        </p:nvCxnSpPr>
        <p:spPr>
          <a:xfrm>
            <a:off x="1698625" y="2909888"/>
            <a:ext cx="1247775" cy="457200"/>
          </a:xfrm>
          <a:prstGeom prst="line">
            <a:avLst/>
          </a:prstGeom>
          <a:ln w="19050">
            <a:solidFill>
              <a:srgbClr val="58417E"/>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A36FE21-7296-7744-AB46-DBDC0A9F18C0}"/>
              </a:ext>
            </a:extLst>
          </p:cNvPr>
          <p:cNvCxnSpPr>
            <a:cxnSpLocks/>
            <a:stCxn id="81" idx="2"/>
          </p:cNvCxnSpPr>
          <p:nvPr/>
        </p:nvCxnSpPr>
        <p:spPr>
          <a:xfrm flipH="1">
            <a:off x="1858963" y="2046288"/>
            <a:ext cx="677862" cy="17780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E7F27C-B54D-394B-A13E-97370AB8FC55}"/>
              </a:ext>
            </a:extLst>
          </p:cNvPr>
          <p:cNvCxnSpPr>
            <a:cxnSpLocks/>
            <a:stCxn id="80" idx="4"/>
            <a:endCxn id="78" idx="0"/>
          </p:cNvCxnSpPr>
          <p:nvPr/>
        </p:nvCxnSpPr>
        <p:spPr>
          <a:xfrm>
            <a:off x="1217613" y="3108325"/>
            <a:ext cx="514350" cy="47942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9E17666-AA43-2B48-9CFB-0FDDE3D013BA}"/>
              </a:ext>
            </a:extLst>
          </p:cNvPr>
          <p:cNvCxnSpPr>
            <a:cxnSpLocks/>
            <a:stCxn id="81" idx="4"/>
            <a:endCxn id="89" idx="0"/>
          </p:cNvCxnSpPr>
          <p:nvPr/>
        </p:nvCxnSpPr>
        <p:spPr>
          <a:xfrm>
            <a:off x="3176588" y="2686050"/>
            <a:ext cx="198437" cy="50482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DE81CEB-DEB5-A942-A184-7253FF01D5D9}"/>
              </a:ext>
            </a:extLst>
          </p:cNvPr>
          <p:cNvCxnSpPr>
            <a:cxnSpLocks/>
            <a:stCxn id="81" idx="5"/>
            <a:endCxn id="87" idx="1"/>
          </p:cNvCxnSpPr>
          <p:nvPr/>
        </p:nvCxnSpPr>
        <p:spPr>
          <a:xfrm>
            <a:off x="3630613" y="2498725"/>
            <a:ext cx="687387" cy="12382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E65F4A-E4BC-E841-BA28-60CEC815E021}"/>
              </a:ext>
            </a:extLst>
          </p:cNvPr>
          <p:cNvCxnSpPr>
            <a:stCxn id="81" idx="6"/>
            <a:endCxn id="83" idx="2"/>
          </p:cNvCxnSpPr>
          <p:nvPr/>
        </p:nvCxnSpPr>
        <p:spPr>
          <a:xfrm flipV="1">
            <a:off x="3817938" y="1873250"/>
            <a:ext cx="1449387" cy="173038"/>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758D3DF-9C1D-524D-BAC6-56CF09152384}"/>
              </a:ext>
            </a:extLst>
          </p:cNvPr>
          <p:cNvCxnSpPr>
            <a:stCxn id="83" idx="6"/>
            <a:endCxn id="85" idx="1"/>
          </p:cNvCxnSpPr>
          <p:nvPr/>
        </p:nvCxnSpPr>
        <p:spPr>
          <a:xfrm>
            <a:off x="6361113" y="1873250"/>
            <a:ext cx="831850" cy="35242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9723FAC-F511-5B49-9976-FF260AFFB14E}"/>
              </a:ext>
            </a:extLst>
          </p:cNvPr>
          <p:cNvCxnSpPr>
            <a:stCxn id="78" idx="6"/>
            <a:endCxn id="89" idx="2"/>
          </p:cNvCxnSpPr>
          <p:nvPr/>
        </p:nvCxnSpPr>
        <p:spPr>
          <a:xfrm flipV="1">
            <a:off x="2322513" y="3795713"/>
            <a:ext cx="447675" cy="38100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956B938-597C-D048-B6ED-8A629F54F86D}"/>
              </a:ext>
            </a:extLst>
          </p:cNvPr>
          <p:cNvCxnSpPr>
            <a:stCxn id="78" idx="4"/>
            <a:endCxn id="93" idx="0"/>
          </p:cNvCxnSpPr>
          <p:nvPr/>
        </p:nvCxnSpPr>
        <p:spPr>
          <a:xfrm flipH="1">
            <a:off x="1411288" y="4767263"/>
            <a:ext cx="320675" cy="59213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961AD3-526B-0749-864C-EFECF09260EC}"/>
              </a:ext>
            </a:extLst>
          </p:cNvPr>
          <p:cNvCxnSpPr>
            <a:stCxn id="78" idx="5"/>
            <a:endCxn id="92" idx="1"/>
          </p:cNvCxnSpPr>
          <p:nvPr/>
        </p:nvCxnSpPr>
        <p:spPr>
          <a:xfrm>
            <a:off x="2149475" y="4594225"/>
            <a:ext cx="609600" cy="38735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4297E6-F9E3-394C-9AED-1B0653DA6C7D}"/>
              </a:ext>
            </a:extLst>
          </p:cNvPr>
          <p:cNvCxnSpPr>
            <a:stCxn id="93" idx="6"/>
            <a:endCxn id="92" idx="3"/>
          </p:cNvCxnSpPr>
          <p:nvPr/>
        </p:nvCxnSpPr>
        <p:spPr>
          <a:xfrm flipV="1">
            <a:off x="1951038" y="5745163"/>
            <a:ext cx="808037" cy="15398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15FD100-6E18-6B4D-A285-09BB00EA0BF7}"/>
              </a:ext>
            </a:extLst>
          </p:cNvPr>
          <p:cNvCxnSpPr>
            <a:stCxn id="89" idx="6"/>
            <a:endCxn id="87" idx="3"/>
          </p:cNvCxnSpPr>
          <p:nvPr/>
        </p:nvCxnSpPr>
        <p:spPr>
          <a:xfrm flipV="1">
            <a:off x="3979863" y="3527425"/>
            <a:ext cx="338137" cy="268288"/>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062F143-C295-7A4A-9B5C-E099AE6B973D}"/>
              </a:ext>
            </a:extLst>
          </p:cNvPr>
          <p:cNvCxnSpPr>
            <a:stCxn id="87" idx="4"/>
            <a:endCxn id="91" idx="0"/>
          </p:cNvCxnSpPr>
          <p:nvPr/>
        </p:nvCxnSpPr>
        <p:spPr>
          <a:xfrm flipH="1">
            <a:off x="4743450" y="3714750"/>
            <a:ext cx="26988" cy="696913"/>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283CAAC-847A-6048-83FB-253C32253BFF}"/>
              </a:ext>
            </a:extLst>
          </p:cNvPr>
          <p:cNvCxnSpPr>
            <a:stCxn id="97" idx="7"/>
            <a:endCxn id="85" idx="3"/>
          </p:cNvCxnSpPr>
          <p:nvPr/>
        </p:nvCxnSpPr>
        <p:spPr>
          <a:xfrm flipV="1">
            <a:off x="6846888" y="3233738"/>
            <a:ext cx="346075" cy="7143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0DE52B5-4769-B84A-A29A-D4AB8122DDCA}"/>
              </a:ext>
            </a:extLst>
          </p:cNvPr>
          <p:cNvCxnSpPr>
            <a:stCxn id="83" idx="5"/>
            <a:endCxn id="97" idx="0"/>
          </p:cNvCxnSpPr>
          <p:nvPr/>
        </p:nvCxnSpPr>
        <p:spPr>
          <a:xfrm>
            <a:off x="6200775" y="2260600"/>
            <a:ext cx="160338" cy="84455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A75DB72-61EF-A042-BF75-98E01DCDBE9E}"/>
              </a:ext>
            </a:extLst>
          </p:cNvPr>
          <p:cNvCxnSpPr>
            <a:stCxn id="83" idx="3"/>
            <a:endCxn id="87" idx="7"/>
          </p:cNvCxnSpPr>
          <p:nvPr/>
        </p:nvCxnSpPr>
        <p:spPr>
          <a:xfrm flipH="1">
            <a:off x="5222875" y="2260600"/>
            <a:ext cx="204788" cy="36195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539D968-28D2-6C40-83D9-7C9077ABAAF8}"/>
              </a:ext>
            </a:extLst>
          </p:cNvPr>
          <p:cNvCxnSpPr>
            <a:stCxn id="87" idx="6"/>
            <a:endCxn id="97" idx="1"/>
          </p:cNvCxnSpPr>
          <p:nvPr/>
        </p:nvCxnSpPr>
        <p:spPr>
          <a:xfrm>
            <a:off x="5410200" y="3074988"/>
            <a:ext cx="465138" cy="23018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C1BFAAF-37F9-1449-8C6D-0D4B2785E825}"/>
              </a:ext>
            </a:extLst>
          </p:cNvPr>
          <p:cNvCxnSpPr>
            <a:stCxn id="89" idx="5"/>
            <a:endCxn id="91" idx="1"/>
          </p:cNvCxnSpPr>
          <p:nvPr/>
        </p:nvCxnSpPr>
        <p:spPr>
          <a:xfrm>
            <a:off x="3803650" y="4224338"/>
            <a:ext cx="530225" cy="35718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A77CC7A-B0E6-F64E-8D38-70F3971653EF}"/>
              </a:ext>
            </a:extLst>
          </p:cNvPr>
          <p:cNvCxnSpPr>
            <a:stCxn id="92" idx="6"/>
            <a:endCxn id="91" idx="2"/>
          </p:cNvCxnSpPr>
          <p:nvPr/>
        </p:nvCxnSpPr>
        <p:spPr>
          <a:xfrm flipV="1">
            <a:off x="3679825" y="4992688"/>
            <a:ext cx="482600" cy="37147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0423FD6-1830-F24D-BE80-759B9453B7BF}"/>
              </a:ext>
            </a:extLst>
          </p:cNvPr>
          <p:cNvCxnSpPr>
            <a:stCxn id="91" idx="7"/>
            <a:endCxn id="97" idx="3"/>
          </p:cNvCxnSpPr>
          <p:nvPr/>
        </p:nvCxnSpPr>
        <p:spPr>
          <a:xfrm flipV="1">
            <a:off x="5154613" y="4276725"/>
            <a:ext cx="720725" cy="304800"/>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74E1E94-1C87-E544-AA9E-3C4B2B4B21BD}"/>
              </a:ext>
            </a:extLst>
          </p:cNvPr>
          <p:cNvCxnSpPr>
            <a:stCxn id="98" idx="1"/>
            <a:endCxn id="97" idx="5"/>
          </p:cNvCxnSpPr>
          <p:nvPr/>
        </p:nvCxnSpPr>
        <p:spPr>
          <a:xfrm flipH="1" flipV="1">
            <a:off x="6846888" y="4276725"/>
            <a:ext cx="620712" cy="30797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8E2F4A9-7864-A24A-A154-65984E9A997A}"/>
              </a:ext>
            </a:extLst>
          </p:cNvPr>
          <p:cNvCxnSpPr>
            <a:stCxn id="97" idx="4"/>
            <a:endCxn id="95" idx="0"/>
          </p:cNvCxnSpPr>
          <p:nvPr/>
        </p:nvCxnSpPr>
        <p:spPr>
          <a:xfrm flipH="1">
            <a:off x="6345238" y="4478338"/>
            <a:ext cx="15875" cy="842962"/>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B14DE5E-E606-254F-AEF3-6ECE2E0C71FA}"/>
              </a:ext>
            </a:extLst>
          </p:cNvPr>
          <p:cNvCxnSpPr>
            <a:stCxn id="91" idx="5"/>
            <a:endCxn id="95" idx="2"/>
          </p:cNvCxnSpPr>
          <p:nvPr/>
        </p:nvCxnSpPr>
        <p:spPr>
          <a:xfrm>
            <a:off x="5154613" y="5403850"/>
            <a:ext cx="611187" cy="498475"/>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5B3A9A1-70D6-1342-9E16-26188BE48A36}"/>
              </a:ext>
            </a:extLst>
          </p:cNvPr>
          <p:cNvCxnSpPr>
            <a:stCxn id="95" idx="6"/>
            <a:endCxn id="98" idx="3"/>
          </p:cNvCxnSpPr>
          <p:nvPr/>
        </p:nvCxnSpPr>
        <p:spPr>
          <a:xfrm flipV="1">
            <a:off x="6926263" y="5487988"/>
            <a:ext cx="541337" cy="41433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48FA9DB-5610-1649-8812-29DA39D3EB9F}"/>
              </a:ext>
            </a:extLst>
          </p:cNvPr>
          <p:cNvCxnSpPr>
            <a:stCxn id="98" idx="0"/>
            <a:endCxn id="85" idx="4"/>
          </p:cNvCxnSpPr>
          <p:nvPr/>
        </p:nvCxnSpPr>
        <p:spPr>
          <a:xfrm flipH="1" flipV="1">
            <a:off x="7696200" y="3443288"/>
            <a:ext cx="223838" cy="954087"/>
          </a:xfrm>
          <a:prstGeom prst="line">
            <a:avLst/>
          </a:prstGeom>
          <a:ln w="19050">
            <a:solidFill>
              <a:srgbClr val="58417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3DB620-0CDC-F944-8009-9BF59FD9D9E3}"/>
              </a:ext>
            </a:extLst>
          </p:cNvPr>
          <p:cNvSpPr/>
          <p:nvPr/>
        </p:nvSpPr>
        <p:spPr>
          <a:xfrm>
            <a:off x="0" y="215900"/>
            <a:ext cx="9144000" cy="90963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034" name="TextBox 5">
            <a:extLst>
              <a:ext uri="{FF2B5EF4-FFF2-40B4-BE49-F238E27FC236}">
                <a16:creationId xmlns:a16="http://schemas.microsoft.com/office/drawing/2014/main" id="{0FF0C2BF-2297-CC4D-B29C-9510DE945502}"/>
              </a:ext>
            </a:extLst>
          </p:cNvPr>
          <p:cNvSpPr txBox="1">
            <a:spLocks noChangeArrowheads="1"/>
          </p:cNvSpPr>
          <p:nvPr/>
        </p:nvSpPr>
        <p:spPr bwMode="auto">
          <a:xfrm>
            <a:off x="250825" y="334963"/>
            <a:ext cx="1852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solidFill>
                  <a:schemeClr val="bg1"/>
                </a:solidFill>
                <a:latin typeface="Arial" panose="020B0604020202020204" pitchFamily="34" charset="0"/>
                <a:cs typeface="Arial" panose="020B0604020202020204" pitchFamily="34" charset="0"/>
              </a:rPr>
              <a:t>My Plan</a:t>
            </a:r>
          </a:p>
        </p:txBody>
      </p:sp>
      <p:pic>
        <p:nvPicPr>
          <p:cNvPr id="44035" name="Picture 80" descr="Clipboard_blu.png">
            <a:extLst>
              <a:ext uri="{FF2B5EF4-FFF2-40B4-BE49-F238E27FC236}">
                <a16:creationId xmlns:a16="http://schemas.microsoft.com/office/drawing/2014/main" id="{38CA0F22-FA61-1B48-9D02-6E8B0D6BE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2133600"/>
            <a:ext cx="29083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 a reminder</a:t>
            </a:r>
            <a:endParaRPr lang="en-GB" dirty="0"/>
          </a:p>
        </p:txBody>
      </p:sp>
      <p:sp>
        <p:nvSpPr>
          <p:cNvPr id="3" name="Content Placeholder 2"/>
          <p:cNvSpPr>
            <a:spLocks noGrp="1"/>
          </p:cNvSpPr>
          <p:nvPr>
            <p:ph idx="1"/>
          </p:nvPr>
        </p:nvSpPr>
        <p:spPr/>
        <p:txBody>
          <a:bodyPr/>
          <a:lstStyle/>
          <a:p>
            <a:r>
              <a:rPr lang="en-GB" dirty="0" smtClean="0"/>
              <a:t>You can speak to your </a:t>
            </a:r>
            <a:r>
              <a:rPr lang="en-GB" dirty="0" smtClean="0"/>
              <a:t>Careers </a:t>
            </a:r>
            <a:r>
              <a:rPr lang="en-GB" dirty="0" smtClean="0"/>
              <a:t>Adviser anytime but you may also be sent an appointment – please come along</a:t>
            </a:r>
            <a:r>
              <a:rPr lang="en-GB" dirty="0" smtClean="0"/>
              <a:t>.</a:t>
            </a:r>
          </a:p>
          <a:p>
            <a:r>
              <a:rPr lang="en-GB" dirty="0" smtClean="0"/>
              <a:t>Weekly drop in – </a:t>
            </a:r>
            <a:r>
              <a:rPr lang="en-GB" smtClean="0"/>
              <a:t>Tuesday Interval in </a:t>
            </a:r>
            <a:r>
              <a:rPr lang="en-GB" dirty="0" smtClean="0"/>
              <a:t>School Dining Hall.</a:t>
            </a:r>
            <a:endParaRPr lang="en-GB" dirty="0" smtClean="0"/>
          </a:p>
          <a:p>
            <a:r>
              <a:rPr lang="en-GB" dirty="0" smtClean="0"/>
              <a:t>Find me in the School Library or speak to your Pupil Support Leader.</a:t>
            </a:r>
          </a:p>
          <a:p>
            <a:r>
              <a:rPr lang="en-GB" dirty="0" smtClean="0">
                <a:hlinkClick r:id="rId2"/>
              </a:rPr>
              <a:t>Barbara.moir@sds.co.uk</a:t>
            </a:r>
            <a:endParaRPr lang="en-GB" dirty="0" smtClean="0"/>
          </a:p>
          <a:p>
            <a:r>
              <a:rPr lang="en-GB" dirty="0" smtClean="0"/>
              <a:t>07887 831027</a:t>
            </a:r>
            <a:endParaRPr lang="en-GB" dirty="0"/>
          </a:p>
        </p:txBody>
      </p:sp>
    </p:spTree>
    <p:extLst>
      <p:ext uri="{BB962C8B-B14F-4D97-AF65-F5344CB8AC3E}">
        <p14:creationId xmlns:p14="http://schemas.microsoft.com/office/powerpoint/2010/main" val="166899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17B74E-58C3-2043-8374-7C9645325F1C}"/>
              </a:ext>
            </a:extLst>
          </p:cNvPr>
          <p:cNvSpPr/>
          <p:nvPr/>
        </p:nvSpPr>
        <p:spPr>
          <a:xfrm>
            <a:off x="0" y="-9525"/>
            <a:ext cx="9144000" cy="6867525"/>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p>
        </p:txBody>
      </p:sp>
      <p:sp>
        <p:nvSpPr>
          <p:cNvPr id="46082" name="TextBox 5">
            <a:extLst>
              <a:ext uri="{FF2B5EF4-FFF2-40B4-BE49-F238E27FC236}">
                <a16:creationId xmlns:a16="http://schemas.microsoft.com/office/drawing/2014/main" id="{3319EC04-F4AE-214C-9CFA-DE86A87DDD2A}"/>
              </a:ext>
            </a:extLst>
          </p:cNvPr>
          <p:cNvSpPr txBox="1">
            <a:spLocks noChangeArrowheads="1"/>
          </p:cNvSpPr>
          <p:nvPr/>
        </p:nvSpPr>
        <p:spPr bwMode="auto">
          <a:xfrm>
            <a:off x="2344738" y="682625"/>
            <a:ext cx="2800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solidFill>
                  <a:schemeClr val="bg1"/>
                </a:solidFill>
                <a:latin typeface="Arial" panose="020B0604020202020204" pitchFamily="34" charset="0"/>
                <a:cs typeface="Arial" panose="020B0604020202020204" pitchFamily="34" charset="0"/>
              </a:rPr>
              <a:t>Get in touch!</a:t>
            </a:r>
          </a:p>
        </p:txBody>
      </p:sp>
      <p:sp>
        <p:nvSpPr>
          <p:cNvPr id="46083" name="TextBox 6">
            <a:extLst>
              <a:ext uri="{FF2B5EF4-FFF2-40B4-BE49-F238E27FC236}">
                <a16:creationId xmlns:a16="http://schemas.microsoft.com/office/drawing/2014/main" id="{6FBEB1CE-1831-3647-8788-96F3F3DDA218}"/>
              </a:ext>
            </a:extLst>
          </p:cNvPr>
          <p:cNvSpPr txBox="1">
            <a:spLocks noChangeArrowheads="1"/>
          </p:cNvSpPr>
          <p:nvPr/>
        </p:nvSpPr>
        <p:spPr bwMode="auto">
          <a:xfrm>
            <a:off x="5664200" y="4343400"/>
            <a:ext cx="370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solidFill>
                <a:latin typeface="Arial" panose="020B0604020202020204" pitchFamily="34" charset="0"/>
                <a:cs typeface="Arial" panose="020B0604020202020204" pitchFamily="34" charset="0"/>
              </a:rPr>
              <a:t>Twitter</a:t>
            </a:r>
          </a:p>
        </p:txBody>
      </p:sp>
      <p:sp>
        <p:nvSpPr>
          <p:cNvPr id="46084" name="TextBox 25">
            <a:extLst>
              <a:ext uri="{FF2B5EF4-FFF2-40B4-BE49-F238E27FC236}">
                <a16:creationId xmlns:a16="http://schemas.microsoft.com/office/drawing/2014/main" id="{D30BB955-28D3-3044-AC44-9F3196ECA0FA}"/>
              </a:ext>
            </a:extLst>
          </p:cNvPr>
          <p:cNvSpPr txBox="1">
            <a:spLocks noChangeArrowheads="1"/>
          </p:cNvSpPr>
          <p:nvPr/>
        </p:nvSpPr>
        <p:spPr bwMode="auto">
          <a:xfrm>
            <a:off x="5664200" y="3719513"/>
            <a:ext cx="370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solidFill>
                <a:latin typeface="Arial" panose="020B0604020202020204" pitchFamily="34" charset="0"/>
                <a:cs typeface="Arial" panose="020B0604020202020204" pitchFamily="34" charset="0"/>
              </a:rPr>
              <a:t>Facebook</a:t>
            </a:r>
          </a:p>
        </p:txBody>
      </p:sp>
      <p:sp>
        <p:nvSpPr>
          <p:cNvPr id="46085" name="TextBox 12">
            <a:extLst>
              <a:ext uri="{FF2B5EF4-FFF2-40B4-BE49-F238E27FC236}">
                <a16:creationId xmlns:a16="http://schemas.microsoft.com/office/drawing/2014/main" id="{EEE8038D-9D60-6641-8011-B0EFEE11B1CE}"/>
              </a:ext>
            </a:extLst>
          </p:cNvPr>
          <p:cNvSpPr txBox="1">
            <a:spLocks noChangeArrowheads="1"/>
          </p:cNvSpPr>
          <p:nvPr/>
        </p:nvSpPr>
        <p:spPr bwMode="auto">
          <a:xfrm>
            <a:off x="5603875" y="3071813"/>
            <a:ext cx="246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solidFill>
              </a:rPr>
              <a:t>0800 917 8000</a:t>
            </a:r>
          </a:p>
        </p:txBody>
      </p:sp>
      <p:sp>
        <p:nvSpPr>
          <p:cNvPr id="46086" name="TextBox 14">
            <a:extLst>
              <a:ext uri="{FF2B5EF4-FFF2-40B4-BE49-F238E27FC236}">
                <a16:creationId xmlns:a16="http://schemas.microsoft.com/office/drawing/2014/main" id="{73B6BCBE-A85C-134F-81DB-83A9CE1D0CC4}"/>
              </a:ext>
            </a:extLst>
          </p:cNvPr>
          <p:cNvSpPr txBox="1">
            <a:spLocks noChangeArrowheads="1"/>
          </p:cNvSpPr>
          <p:nvPr/>
        </p:nvSpPr>
        <p:spPr bwMode="auto">
          <a:xfrm>
            <a:off x="1116013" y="2460625"/>
            <a:ext cx="2657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smtClean="0">
                <a:solidFill>
                  <a:schemeClr val="bg1"/>
                </a:solidFill>
                <a:latin typeface="Arial" panose="020B0604020202020204" pitchFamily="34" charset="0"/>
                <a:cs typeface="Arial" panose="020B0604020202020204" pitchFamily="34" charset="0"/>
              </a:rPr>
              <a:t>Barbara Moir</a:t>
            </a:r>
            <a:endParaRPr lang="en-US" altLang="en-US" sz="2400" dirty="0">
              <a:solidFill>
                <a:schemeClr val="bg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Careers Adviser</a:t>
            </a:r>
          </a:p>
        </p:txBody>
      </p:sp>
      <p:sp>
        <p:nvSpPr>
          <p:cNvPr id="46087" name="TextBox 15">
            <a:extLst>
              <a:ext uri="{FF2B5EF4-FFF2-40B4-BE49-F238E27FC236}">
                <a16:creationId xmlns:a16="http://schemas.microsoft.com/office/drawing/2014/main" id="{A351F4EF-FE5F-9145-A32F-C42912F830BB}"/>
              </a:ext>
            </a:extLst>
          </p:cNvPr>
          <p:cNvSpPr txBox="1">
            <a:spLocks noChangeArrowheads="1"/>
          </p:cNvSpPr>
          <p:nvPr/>
        </p:nvSpPr>
        <p:spPr bwMode="auto">
          <a:xfrm>
            <a:off x="5086350" y="2446338"/>
            <a:ext cx="4865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solidFill>
                <a:latin typeface="Arial" panose="020B0604020202020204" pitchFamily="34" charset="0"/>
                <a:cs typeface="Arial" panose="020B0604020202020204" pitchFamily="34" charset="0"/>
              </a:rPr>
              <a:t>Contact us on:</a:t>
            </a:r>
          </a:p>
        </p:txBody>
      </p:sp>
      <p:sp>
        <p:nvSpPr>
          <p:cNvPr id="46088" name="TextBox 17">
            <a:extLst>
              <a:ext uri="{FF2B5EF4-FFF2-40B4-BE49-F238E27FC236}">
                <a16:creationId xmlns:a16="http://schemas.microsoft.com/office/drawing/2014/main" id="{1FF7A43A-4398-1F4C-9FFF-A6B79C5E34E8}"/>
              </a:ext>
            </a:extLst>
          </p:cNvPr>
          <p:cNvSpPr txBox="1">
            <a:spLocks noChangeArrowheads="1"/>
          </p:cNvSpPr>
          <p:nvPr/>
        </p:nvSpPr>
        <p:spPr bwMode="auto">
          <a:xfrm>
            <a:off x="1165225" y="3830638"/>
            <a:ext cx="2566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smtClean="0">
                <a:solidFill>
                  <a:schemeClr val="bg1"/>
                </a:solidFill>
                <a:latin typeface="Arial" panose="020B0604020202020204" pitchFamily="34" charset="0"/>
                <a:cs typeface="Arial" panose="020B0604020202020204" pitchFamily="34" charset="0"/>
              </a:rPr>
              <a:t>07887 831027</a:t>
            </a:r>
          </a:p>
          <a:p>
            <a:pPr eaLnBrk="1" hangingPunct="1">
              <a:spcBef>
                <a:spcPct val="0"/>
              </a:spcBef>
              <a:buFontTx/>
              <a:buNone/>
            </a:pPr>
            <a:r>
              <a:rPr lang="en-US" altLang="en-US" sz="1600" dirty="0">
                <a:solidFill>
                  <a:schemeClr val="bg1"/>
                </a:solidFill>
                <a:latin typeface="Arial" panose="020B0604020202020204" pitchFamily="34" charset="0"/>
                <a:cs typeface="Arial" panose="020B0604020202020204" pitchFamily="34" charset="0"/>
              </a:rPr>
              <a:t>b</a:t>
            </a:r>
            <a:r>
              <a:rPr lang="en-US" altLang="en-US" sz="1600" dirty="0" smtClean="0">
                <a:solidFill>
                  <a:schemeClr val="bg1"/>
                </a:solidFill>
                <a:latin typeface="Arial" panose="020B0604020202020204" pitchFamily="34" charset="0"/>
                <a:cs typeface="Arial" panose="020B0604020202020204" pitchFamily="34" charset="0"/>
              </a:rPr>
              <a:t>arbara.moir@sds.co.uk</a:t>
            </a:r>
            <a:endParaRPr lang="en-US" altLang="en-US" sz="1600" dirty="0">
              <a:solidFill>
                <a:schemeClr val="bg1"/>
              </a:solidFill>
              <a:latin typeface="Arial" panose="020B0604020202020204" pitchFamily="34" charset="0"/>
              <a:cs typeface="Arial" panose="020B0604020202020204" pitchFamily="34" charset="0"/>
            </a:endParaRPr>
          </a:p>
        </p:txBody>
      </p:sp>
      <p:pic>
        <p:nvPicPr>
          <p:cNvPr id="46089" name="Picture 2">
            <a:extLst>
              <a:ext uri="{FF2B5EF4-FFF2-40B4-BE49-F238E27FC236}">
                <a16:creationId xmlns:a16="http://schemas.microsoft.com/office/drawing/2014/main" id="{4A30F1BB-464C-B940-AF74-4F70FB82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125"/>
            <a:ext cx="1981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36">
            <a:extLst>
              <a:ext uri="{FF2B5EF4-FFF2-40B4-BE49-F238E27FC236}">
                <a16:creationId xmlns:a16="http://schemas.microsoft.com/office/drawing/2014/main" id="{070E7F0B-750E-064D-8B78-8D1202245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688" y="5918200"/>
            <a:ext cx="18002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8">
            <a:extLst>
              <a:ext uri="{FF2B5EF4-FFF2-40B4-BE49-F238E27FC236}">
                <a16:creationId xmlns:a16="http://schemas.microsoft.com/office/drawing/2014/main" id="{B47B1D9B-B531-194F-8528-B5694DA28E5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62538" y="4375150"/>
            <a:ext cx="49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9">
            <a:extLst>
              <a:ext uri="{FF2B5EF4-FFF2-40B4-BE49-F238E27FC236}">
                <a16:creationId xmlns:a16="http://schemas.microsoft.com/office/drawing/2014/main" id="{2A296550-3177-D242-B521-43A48CCFADA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062538" y="3725863"/>
            <a:ext cx="4508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0">
            <a:extLst>
              <a:ext uri="{FF2B5EF4-FFF2-40B4-BE49-F238E27FC236}">
                <a16:creationId xmlns:a16="http://schemas.microsoft.com/office/drawing/2014/main" id="{8666BA24-949B-2047-8088-6EEA5BE5FC0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35550" y="3106738"/>
            <a:ext cx="457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back S6</a:t>
            </a:r>
            <a:endParaRPr lang="en-GB" dirty="0"/>
          </a:p>
        </p:txBody>
      </p:sp>
      <p:sp>
        <p:nvSpPr>
          <p:cNvPr id="3" name="Content Placeholder 2"/>
          <p:cNvSpPr>
            <a:spLocks noGrp="1"/>
          </p:cNvSpPr>
          <p:nvPr>
            <p:ph idx="1"/>
          </p:nvPr>
        </p:nvSpPr>
        <p:spPr/>
        <p:txBody>
          <a:bodyPr/>
          <a:lstStyle/>
          <a:p>
            <a:r>
              <a:rPr lang="en-GB" dirty="0" smtClean="0"/>
              <a:t>This is your career session</a:t>
            </a:r>
          </a:p>
          <a:p>
            <a:r>
              <a:rPr lang="en-GB" dirty="0" smtClean="0"/>
              <a:t>Work, study, travel and everything……</a:t>
            </a:r>
          </a:p>
          <a:p>
            <a:pPr marL="0" indent="0">
              <a:buNone/>
            </a:pPr>
            <a:r>
              <a:rPr lang="en-GB" dirty="0" smtClean="0"/>
              <a:t>We will cover all your options!</a:t>
            </a:r>
          </a:p>
          <a:p>
            <a:pPr marL="0" indent="0">
              <a:buNone/>
            </a:pPr>
            <a:endParaRPr lang="en-GB" dirty="0" smtClean="0"/>
          </a:p>
          <a:p>
            <a:pPr marL="0" indent="0">
              <a:buNone/>
            </a:pPr>
            <a:endParaRPr lang="en-GB" dirty="0"/>
          </a:p>
          <a:p>
            <a:pPr marL="0" indent="0">
              <a:buNone/>
            </a:pPr>
            <a:r>
              <a:rPr lang="en-GB" dirty="0" smtClean="0"/>
              <a:t>PAY ATTENTION – </a:t>
            </a:r>
          </a:p>
          <a:p>
            <a:pPr marL="0" indent="0">
              <a:buNone/>
            </a:pPr>
            <a:r>
              <a:rPr lang="en-GB" dirty="0" smtClean="0"/>
              <a:t>Because there is something for everyone in this talk.</a:t>
            </a:r>
            <a:endParaRPr lang="en-GB" dirty="0"/>
          </a:p>
        </p:txBody>
      </p:sp>
      <p:pic>
        <p:nvPicPr>
          <p:cNvPr id="4" name="Picture 3" descr="Cartoon Eyes Look · Free image on Pixaba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6582" y="3863181"/>
            <a:ext cx="1320937" cy="635701"/>
          </a:xfrm>
          <a:prstGeom prst="rect">
            <a:avLst/>
          </a:prstGeom>
        </p:spPr>
      </p:pic>
    </p:spTree>
    <p:extLst>
      <p:ext uri="{BB962C8B-B14F-4D97-AF65-F5344CB8AC3E}">
        <p14:creationId xmlns:p14="http://schemas.microsoft.com/office/powerpoint/2010/main" val="187163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 today…</a:t>
            </a:r>
            <a:endParaRPr lang="en-GB" dirty="0"/>
          </a:p>
        </p:txBody>
      </p:sp>
      <p:sp>
        <p:nvSpPr>
          <p:cNvPr id="3" name="Content Placeholder 2"/>
          <p:cNvSpPr>
            <a:spLocks noGrp="1"/>
          </p:cNvSpPr>
          <p:nvPr>
            <p:ph idx="1"/>
          </p:nvPr>
        </p:nvSpPr>
        <p:spPr/>
        <p:txBody>
          <a:bodyPr/>
          <a:lstStyle/>
          <a:p>
            <a:r>
              <a:rPr lang="en-GB" dirty="0" smtClean="0"/>
              <a:t>What is important for S6.</a:t>
            </a:r>
          </a:p>
          <a:p>
            <a:r>
              <a:rPr lang="en-GB" dirty="0" smtClean="0"/>
              <a:t>What is important when thinking about your future.</a:t>
            </a:r>
          </a:p>
          <a:p>
            <a:r>
              <a:rPr lang="en-GB" dirty="0" smtClean="0"/>
              <a:t>What you need to do and when to do it.</a:t>
            </a:r>
          </a:p>
          <a:p>
            <a:r>
              <a:rPr lang="en-GB" dirty="0" smtClean="0"/>
              <a:t>What resources are there to help you.</a:t>
            </a:r>
          </a:p>
          <a:p>
            <a:r>
              <a:rPr lang="en-GB" dirty="0" smtClean="0"/>
              <a:t>Timescales and deadlines.</a:t>
            </a:r>
            <a:endParaRPr lang="en-GB" dirty="0"/>
          </a:p>
        </p:txBody>
      </p:sp>
    </p:spTree>
    <p:extLst>
      <p:ext uri="{BB962C8B-B14F-4D97-AF65-F5344CB8AC3E}">
        <p14:creationId xmlns:p14="http://schemas.microsoft.com/office/powerpoint/2010/main" val="111696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8AF9-74C8-C44E-96FC-2BA4633C0C98}"/>
              </a:ext>
            </a:extLst>
          </p:cNvPr>
          <p:cNvSpPr/>
          <p:nvPr/>
        </p:nvSpPr>
        <p:spPr>
          <a:xfrm>
            <a:off x="0" y="215900"/>
            <a:ext cx="9144000" cy="90963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0" name="TextBox 7">
            <a:extLst>
              <a:ext uri="{FF2B5EF4-FFF2-40B4-BE49-F238E27FC236}">
                <a16:creationId xmlns:a16="http://schemas.microsoft.com/office/drawing/2014/main" id="{AEAB7A02-19DA-4345-A4BB-99B02EAE2330}"/>
              </a:ext>
            </a:extLst>
          </p:cNvPr>
          <p:cNvSpPr txBox="1">
            <a:spLocks noChangeArrowheads="1"/>
          </p:cNvSpPr>
          <p:nvPr/>
        </p:nvSpPr>
        <p:spPr bwMode="auto">
          <a:xfrm>
            <a:off x="250825" y="334963"/>
            <a:ext cx="562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dirty="0">
                <a:solidFill>
                  <a:schemeClr val="bg1"/>
                </a:solidFill>
                <a:latin typeface="Arial" panose="020B0604020202020204" pitchFamily="34" charset="0"/>
                <a:cs typeface="Arial" panose="020B0604020202020204" pitchFamily="34" charset="0"/>
              </a:rPr>
              <a:t>Career Management Skills</a:t>
            </a:r>
          </a:p>
        </p:txBody>
      </p:sp>
      <p:pic>
        <p:nvPicPr>
          <p:cNvPr id="5" name="Picture 4" descr="Graphical user interface, application&#10;&#10;Description automatically generated">
            <a:extLst>
              <a:ext uri="{FF2B5EF4-FFF2-40B4-BE49-F238E27FC236}">
                <a16:creationId xmlns:a16="http://schemas.microsoft.com/office/drawing/2014/main" id="{CED8266D-E753-554E-9A87-EB381D12D34B}"/>
              </a:ext>
            </a:extLst>
          </p:cNvPr>
          <p:cNvPicPr>
            <a:picLocks noChangeAspect="1"/>
          </p:cNvPicPr>
          <p:nvPr/>
        </p:nvPicPr>
        <p:blipFill>
          <a:blip r:embed="rId3"/>
          <a:stretch>
            <a:fillRect/>
          </a:stretch>
        </p:blipFill>
        <p:spPr>
          <a:xfrm>
            <a:off x="-378431" y="1125538"/>
            <a:ext cx="5383434" cy="3835461"/>
          </a:xfrm>
          <a:prstGeom prst="rect">
            <a:avLst/>
          </a:prstGeom>
        </p:spPr>
      </p:pic>
      <p:sp>
        <p:nvSpPr>
          <p:cNvPr id="2" name="Title 1"/>
          <p:cNvSpPr>
            <a:spLocks noGrp="1"/>
          </p:cNvSpPr>
          <p:nvPr>
            <p:ph type="title"/>
          </p:nvPr>
        </p:nvSpPr>
        <p:spPr/>
        <p:txBody>
          <a:bodyPr/>
          <a:lstStyle/>
          <a:p>
            <a:r>
              <a:rPr lang="en-GB" dirty="0" smtClean="0"/>
              <a:t>                            CMS</a:t>
            </a:r>
            <a:endParaRPr lang="en-GB" dirty="0"/>
          </a:p>
        </p:txBody>
      </p:sp>
      <p:sp>
        <p:nvSpPr>
          <p:cNvPr id="3" name="Content Placeholder 2"/>
          <p:cNvSpPr>
            <a:spLocks noGrp="1"/>
          </p:cNvSpPr>
          <p:nvPr>
            <p:ph sz="half" idx="1"/>
          </p:nvPr>
        </p:nvSpPr>
        <p:spPr>
          <a:xfrm>
            <a:off x="152400" y="1184276"/>
            <a:ext cx="4038600" cy="4525963"/>
          </a:xfrm>
        </p:spPr>
        <p:txBody>
          <a:bodyPr/>
          <a:lstStyle/>
          <a:p>
            <a:pPr marL="0" indent="0">
              <a:buNone/>
            </a:pPr>
            <a:r>
              <a:rPr lang="en-GB" dirty="0" smtClean="0"/>
              <a:t>CMS</a:t>
            </a:r>
            <a:endParaRPr lang="en-GB" dirty="0"/>
          </a:p>
        </p:txBody>
      </p:sp>
      <p:sp>
        <p:nvSpPr>
          <p:cNvPr id="4" name="Content Placeholder 3"/>
          <p:cNvSpPr>
            <a:spLocks noGrp="1"/>
          </p:cNvSpPr>
          <p:nvPr>
            <p:ph sz="half" idx="2"/>
          </p:nvPr>
        </p:nvSpPr>
        <p:spPr/>
        <p:txBody>
          <a:bodyPr/>
          <a:lstStyle/>
          <a:p>
            <a:r>
              <a:rPr lang="en-GB" dirty="0" smtClean="0"/>
              <a:t>We covered SELF and STRENGTHS in previous sessions.</a:t>
            </a:r>
          </a:p>
          <a:p>
            <a:r>
              <a:rPr lang="en-GB" dirty="0" smtClean="0"/>
              <a:t>In S6, we look at HORIZONS and NETWORKS.</a:t>
            </a:r>
          </a:p>
          <a:p>
            <a:r>
              <a:rPr lang="en-GB" dirty="0" smtClean="0"/>
              <a:t>HORIZONS – moving on from S6.</a:t>
            </a:r>
          </a:p>
          <a:p>
            <a:r>
              <a:rPr lang="en-GB" dirty="0" smtClean="0"/>
              <a:t>NETWORKS – who can help.</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most important thing…</a:t>
            </a:r>
            <a:endParaRPr lang="en-GB" dirty="0"/>
          </a:p>
        </p:txBody>
      </p:sp>
      <p:sp>
        <p:nvSpPr>
          <p:cNvPr id="3" name="Content Placeholder 2"/>
          <p:cNvSpPr>
            <a:spLocks noGrp="1"/>
          </p:cNvSpPr>
          <p:nvPr>
            <p:ph sz="half" idx="1"/>
          </p:nvPr>
        </p:nvSpPr>
        <p:spPr/>
        <p:txBody>
          <a:bodyPr/>
          <a:lstStyle/>
          <a:p>
            <a:r>
              <a:rPr lang="en-GB" dirty="0" smtClean="0"/>
              <a:t>When are you going to do all of this?</a:t>
            </a:r>
          </a:p>
          <a:p>
            <a:endParaRPr lang="en-GB" dirty="0"/>
          </a:p>
          <a:p>
            <a:endParaRPr lang="en-GB" dirty="0" smtClean="0"/>
          </a:p>
          <a:p>
            <a:endParaRPr lang="en-GB" dirty="0"/>
          </a:p>
        </p:txBody>
      </p:sp>
      <p:sp>
        <p:nvSpPr>
          <p:cNvPr id="4" name="Content Placeholder 3"/>
          <p:cNvSpPr>
            <a:spLocks noGrp="1"/>
          </p:cNvSpPr>
          <p:nvPr>
            <p:ph sz="half" idx="2"/>
          </p:nvPr>
        </p:nvSpPr>
        <p:spPr/>
        <p:txBody>
          <a:bodyPr/>
          <a:lstStyle/>
          <a:p>
            <a:r>
              <a:rPr lang="en-GB" dirty="0" smtClean="0"/>
              <a:t>HINT – FIRST TERM</a:t>
            </a:r>
            <a:endParaRPr lang="en-GB" dirty="0"/>
          </a:p>
        </p:txBody>
      </p:sp>
      <p:pic>
        <p:nvPicPr>
          <p:cNvPr id="5" name="Picture 4" descr="Download Calendar Png Pic HQ PNG Image | FreePNGIm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921" y="2429511"/>
            <a:ext cx="2421045" cy="2421045"/>
          </a:xfrm>
          <a:prstGeom prst="rect">
            <a:avLst/>
          </a:prstGeom>
        </p:spPr>
      </p:pic>
    </p:spTree>
    <p:extLst>
      <p:ext uri="{BB962C8B-B14F-4D97-AF65-F5344CB8AC3E}">
        <p14:creationId xmlns:p14="http://schemas.microsoft.com/office/powerpoint/2010/main" val="365039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important for S6</a:t>
            </a:r>
            <a:endParaRPr lang="en-GB" dirty="0"/>
          </a:p>
        </p:txBody>
      </p:sp>
      <p:sp>
        <p:nvSpPr>
          <p:cNvPr id="3" name="Content Placeholder 2"/>
          <p:cNvSpPr>
            <a:spLocks noGrp="1"/>
          </p:cNvSpPr>
          <p:nvPr>
            <p:ph sz="half" idx="1"/>
          </p:nvPr>
        </p:nvSpPr>
        <p:spPr/>
        <p:txBody>
          <a:bodyPr/>
          <a:lstStyle/>
          <a:p>
            <a:r>
              <a:rPr lang="en-GB" dirty="0" smtClean="0"/>
              <a:t>You want to be here and you are prepared o put in the necessary work to build on your achievements.</a:t>
            </a:r>
          </a:p>
          <a:p>
            <a:endParaRPr lang="en-GB" dirty="0"/>
          </a:p>
        </p:txBody>
      </p:sp>
      <p:sp>
        <p:nvSpPr>
          <p:cNvPr id="4" name="Content Placeholder 3"/>
          <p:cNvSpPr>
            <a:spLocks noGrp="1"/>
          </p:cNvSpPr>
          <p:nvPr>
            <p:ph sz="half" idx="2"/>
          </p:nvPr>
        </p:nvSpPr>
        <p:spPr/>
        <p:txBody>
          <a:bodyPr/>
          <a:lstStyle/>
          <a:p>
            <a:r>
              <a:rPr lang="en-GB" dirty="0" smtClean="0"/>
              <a:t>Focus on developing your career ideas.</a:t>
            </a:r>
          </a:p>
          <a:p>
            <a:r>
              <a:rPr lang="en-GB" dirty="0" smtClean="0"/>
              <a:t>Be prepared to do plenty of research into your options and find out which is best for you.</a:t>
            </a:r>
          </a:p>
          <a:p>
            <a:endParaRPr lang="en-GB" dirty="0"/>
          </a:p>
        </p:txBody>
      </p:sp>
      <p:pic>
        <p:nvPicPr>
          <p:cNvPr id="5" name="Picture 4" descr="Magnifying glass letters vector clipart image - Free stock ..."/>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57503" y="4714503"/>
            <a:ext cx="1762545" cy="1762545"/>
          </a:xfrm>
          <a:prstGeom prst="rect">
            <a:avLst/>
          </a:prstGeom>
        </p:spPr>
      </p:pic>
      <p:pic>
        <p:nvPicPr>
          <p:cNvPr id="6" name="Picture 5" descr="Vector drawing of blue rosette ribbon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64" y="4275117"/>
            <a:ext cx="2831228" cy="1662545"/>
          </a:xfrm>
          <a:prstGeom prst="rect">
            <a:avLst/>
          </a:prstGeom>
        </p:spPr>
      </p:pic>
    </p:spTree>
    <p:extLst>
      <p:ext uri="{BB962C8B-B14F-4D97-AF65-F5344CB8AC3E}">
        <p14:creationId xmlns:p14="http://schemas.microsoft.com/office/powerpoint/2010/main" val="7011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your resources?</a:t>
            </a:r>
            <a:endParaRPr lang="en-GB" dirty="0"/>
          </a:p>
        </p:txBody>
      </p:sp>
      <p:sp>
        <p:nvSpPr>
          <p:cNvPr id="8" name="Content Placeholder 7"/>
          <p:cNvSpPr>
            <a:spLocks noGrp="1"/>
          </p:cNvSpPr>
          <p:nvPr>
            <p:ph idx="1"/>
          </p:nvPr>
        </p:nvSpPr>
        <p:spPr>
          <a:xfrm>
            <a:off x="451262" y="1600200"/>
            <a:ext cx="8235538" cy="4525963"/>
          </a:xfrm>
        </p:spPr>
        <p:txBody>
          <a:bodyPr/>
          <a:lstStyle/>
          <a:p>
            <a:r>
              <a:rPr lang="en-GB" dirty="0" smtClean="0"/>
              <a:t>Keep Calm and Career Plan – full of useful websites, hints and tips.</a:t>
            </a:r>
          </a:p>
          <a:p>
            <a:r>
              <a:rPr lang="en-GB" dirty="0" smtClean="0"/>
              <a:t>Everyone has access to this – it is on the School’s </a:t>
            </a:r>
            <a:r>
              <a:rPr lang="en-GB" dirty="0" smtClean="0"/>
              <a:t>website.</a:t>
            </a:r>
            <a:endParaRPr lang="en-GB" dirty="0"/>
          </a:p>
        </p:txBody>
      </p:sp>
      <p:pic>
        <p:nvPicPr>
          <p:cNvPr id="9" name="Picture 8"/>
          <p:cNvPicPr>
            <a:picLocks noChangeAspect="1"/>
          </p:cNvPicPr>
          <p:nvPr/>
        </p:nvPicPr>
        <p:blipFill>
          <a:blip r:embed="rId2"/>
          <a:stretch>
            <a:fillRect/>
          </a:stretch>
        </p:blipFill>
        <p:spPr>
          <a:xfrm>
            <a:off x="451262" y="4738255"/>
            <a:ext cx="2078181" cy="2214748"/>
          </a:xfrm>
          <a:prstGeom prst="rect">
            <a:avLst/>
          </a:prstGeom>
        </p:spPr>
      </p:pic>
    </p:spTree>
    <p:extLst>
      <p:ext uri="{BB962C8B-B14F-4D97-AF65-F5344CB8AC3E}">
        <p14:creationId xmlns:p14="http://schemas.microsoft.com/office/powerpoint/2010/main" val="114772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your careers book – lots of useful information </a:t>
            </a:r>
            <a:endParaRPr lang="en-GB" dirty="0"/>
          </a:p>
        </p:txBody>
      </p:sp>
      <p:pic>
        <p:nvPicPr>
          <p:cNvPr id="5" name="Content Placeholder 4"/>
          <p:cNvPicPr>
            <a:picLocks noGrp="1" noChangeAspect="1"/>
          </p:cNvPicPr>
          <p:nvPr>
            <p:ph sz="half" idx="1"/>
          </p:nvPr>
        </p:nvPicPr>
        <p:blipFill>
          <a:blip r:embed="rId2"/>
          <a:stretch>
            <a:fillRect/>
          </a:stretch>
        </p:blipFill>
        <p:spPr>
          <a:xfrm>
            <a:off x="1326116" y="1600200"/>
            <a:ext cx="2300768" cy="4525963"/>
          </a:xfrm>
          <a:prstGeom prst="rect">
            <a:avLst/>
          </a:prstGeom>
        </p:spPr>
      </p:pic>
      <p:sp>
        <p:nvSpPr>
          <p:cNvPr id="4" name="Content Placeholder 3"/>
          <p:cNvSpPr>
            <a:spLocks noGrp="1"/>
          </p:cNvSpPr>
          <p:nvPr>
            <p:ph sz="half" idx="2"/>
          </p:nvPr>
        </p:nvSpPr>
        <p:spPr/>
        <p:txBody>
          <a:bodyPr/>
          <a:lstStyle/>
          <a:p>
            <a:r>
              <a:rPr lang="en-GB" dirty="0" smtClean="0"/>
              <a:t>Introduction and how to contact me.</a:t>
            </a:r>
          </a:p>
          <a:p>
            <a:r>
              <a:rPr lang="en-GB" dirty="0" smtClean="0"/>
              <a:t>Timeline – what you need to do and when you need to do it.</a:t>
            </a:r>
          </a:p>
          <a:p>
            <a:r>
              <a:rPr lang="en-GB" dirty="0" smtClean="0"/>
              <a:t>List of open days, useful websites, links to help with personal statement, college and job search.</a:t>
            </a:r>
          </a:p>
          <a:p>
            <a:endParaRPr lang="en-GB" dirty="0"/>
          </a:p>
          <a:p>
            <a:endParaRPr lang="en-GB" dirty="0"/>
          </a:p>
        </p:txBody>
      </p:sp>
    </p:spTree>
    <p:extLst>
      <p:ext uri="{BB962C8B-B14F-4D97-AF65-F5344CB8AC3E}">
        <p14:creationId xmlns:p14="http://schemas.microsoft.com/office/powerpoint/2010/main" val="82932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C6B98F55-6416-D544-BAFC-E30450E77FC4}"/>
              </a:ext>
            </a:extLst>
          </p:cNvPr>
          <p:cNvSpPr/>
          <p:nvPr/>
        </p:nvSpPr>
        <p:spPr>
          <a:xfrm>
            <a:off x="5887442" y="3599613"/>
            <a:ext cx="2359152" cy="2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65862C-D696-384A-8162-9EA354B807BC}"/>
              </a:ext>
            </a:extLst>
          </p:cNvPr>
          <p:cNvSpPr/>
          <p:nvPr/>
        </p:nvSpPr>
        <p:spPr>
          <a:xfrm>
            <a:off x="3400367" y="696679"/>
            <a:ext cx="2359152" cy="2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92BA95E-E871-2042-8436-FF411AE7845D}"/>
              </a:ext>
            </a:extLst>
          </p:cNvPr>
          <p:cNvSpPr/>
          <p:nvPr/>
        </p:nvSpPr>
        <p:spPr>
          <a:xfrm>
            <a:off x="1182835" y="1445630"/>
            <a:ext cx="2359152" cy="2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5" name="Picture 1">
            <a:extLst>
              <a:ext uri="{FF2B5EF4-FFF2-40B4-BE49-F238E27FC236}">
                <a16:creationId xmlns:a16="http://schemas.microsoft.com/office/drawing/2014/main" id="{9323B563-36E5-7443-880B-6D4BA14B5D80}"/>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3326568" y="3045396"/>
            <a:ext cx="2450535" cy="343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3B084C8-9DD3-604E-B326-9608DCC4CBB3}"/>
              </a:ext>
            </a:extLst>
          </p:cNvPr>
          <p:cNvSpPr/>
          <p:nvPr/>
        </p:nvSpPr>
        <p:spPr>
          <a:xfrm>
            <a:off x="-27683" y="357843"/>
            <a:ext cx="9144000" cy="90963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2" name="TextBox 5">
            <a:extLst>
              <a:ext uri="{FF2B5EF4-FFF2-40B4-BE49-F238E27FC236}">
                <a16:creationId xmlns:a16="http://schemas.microsoft.com/office/drawing/2014/main" id="{C5317044-4FC7-1C46-AF48-7B6063347C47}"/>
              </a:ext>
            </a:extLst>
          </p:cNvPr>
          <p:cNvSpPr txBox="1">
            <a:spLocks noChangeArrowheads="1"/>
          </p:cNvSpPr>
          <p:nvPr/>
        </p:nvSpPr>
        <p:spPr bwMode="auto">
          <a:xfrm>
            <a:off x="340197" y="508695"/>
            <a:ext cx="6520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dirty="0" smtClean="0">
                <a:solidFill>
                  <a:schemeClr val="bg1"/>
                </a:solidFill>
                <a:latin typeface="Arial" panose="020B0604020202020204" pitchFamily="34" charset="0"/>
                <a:cs typeface="Arial" panose="020B0604020202020204" pitchFamily="34" charset="0"/>
              </a:rPr>
              <a:t>You need to make this happen</a:t>
            </a:r>
            <a:endParaRPr lang="en-GB" altLang="en-US" sz="3600" dirty="0">
              <a:solidFill>
                <a:schemeClr val="bg1"/>
              </a:solidFill>
              <a:latin typeface="Arial" panose="020B0604020202020204" pitchFamily="34" charset="0"/>
              <a:cs typeface="Arial" panose="020B0604020202020204" pitchFamily="34" charset="0"/>
            </a:endParaRPr>
          </a:p>
        </p:txBody>
      </p:sp>
      <p:sp>
        <p:nvSpPr>
          <p:cNvPr id="21514" name="TextBox 16">
            <a:extLst>
              <a:ext uri="{FF2B5EF4-FFF2-40B4-BE49-F238E27FC236}">
                <a16:creationId xmlns:a16="http://schemas.microsoft.com/office/drawing/2014/main" id="{9B436782-2D4C-3C47-841E-08F7CC2DD589}"/>
              </a:ext>
            </a:extLst>
          </p:cNvPr>
          <p:cNvSpPr txBox="1">
            <a:spLocks noChangeArrowheads="1"/>
          </p:cNvSpPr>
          <p:nvPr/>
        </p:nvSpPr>
        <p:spPr bwMode="auto">
          <a:xfrm>
            <a:off x="5897810" y="4425246"/>
            <a:ext cx="2348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smtClean="0">
                <a:solidFill>
                  <a:srgbClr val="1C2B39"/>
                </a:solidFill>
                <a:latin typeface="Arial" panose="020B0604020202020204" pitchFamily="34" charset="0"/>
                <a:cs typeface="Arial" panose="020B0604020202020204" pitchFamily="34" charset="0"/>
              </a:rPr>
              <a:t>Travel</a:t>
            </a:r>
            <a:endParaRPr lang="en-US" altLang="en-US" sz="2000" dirty="0">
              <a:solidFill>
                <a:srgbClr val="1C2B39"/>
              </a:solidFill>
              <a:latin typeface="Arial" panose="020B0604020202020204" pitchFamily="34" charset="0"/>
              <a:cs typeface="Arial" panose="020B0604020202020204" pitchFamily="34" charset="0"/>
            </a:endParaRPr>
          </a:p>
        </p:txBody>
      </p:sp>
      <p:sp>
        <p:nvSpPr>
          <p:cNvPr id="21515" name="TextBox 18">
            <a:extLst>
              <a:ext uri="{FF2B5EF4-FFF2-40B4-BE49-F238E27FC236}">
                <a16:creationId xmlns:a16="http://schemas.microsoft.com/office/drawing/2014/main" id="{CFD0284B-5D54-1A4C-90FE-6233DBEBAC5A}"/>
              </a:ext>
            </a:extLst>
          </p:cNvPr>
          <p:cNvSpPr txBox="1">
            <a:spLocks noChangeArrowheads="1"/>
          </p:cNvSpPr>
          <p:nvPr/>
        </p:nvSpPr>
        <p:spPr bwMode="auto">
          <a:xfrm>
            <a:off x="1207251" y="2255710"/>
            <a:ext cx="2327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solidFill>
                  <a:srgbClr val="1C2B39"/>
                </a:solidFill>
                <a:latin typeface="Arial" panose="020B0604020202020204" pitchFamily="34" charset="0"/>
                <a:cs typeface="Arial" panose="020B0604020202020204" pitchFamily="34" charset="0"/>
              </a:rPr>
              <a:t>Further </a:t>
            </a:r>
            <a:r>
              <a:rPr lang="en-US" altLang="en-US" sz="1800" dirty="0">
                <a:solidFill>
                  <a:srgbClr val="1C2B39"/>
                </a:solidFill>
                <a:latin typeface="Arial" panose="020B0604020202020204" pitchFamily="34" charset="0"/>
                <a:cs typeface="Arial" panose="020B0604020202020204" pitchFamily="34" charset="0"/>
              </a:rPr>
              <a:t>Education</a:t>
            </a:r>
          </a:p>
        </p:txBody>
      </p:sp>
      <p:sp>
        <p:nvSpPr>
          <p:cNvPr id="21516" name="TextBox 20">
            <a:extLst>
              <a:ext uri="{FF2B5EF4-FFF2-40B4-BE49-F238E27FC236}">
                <a16:creationId xmlns:a16="http://schemas.microsoft.com/office/drawing/2014/main" id="{71258242-A047-D549-9FD4-5C588DD559A6}"/>
              </a:ext>
            </a:extLst>
          </p:cNvPr>
          <p:cNvSpPr txBox="1">
            <a:spLocks noChangeArrowheads="1"/>
          </p:cNvSpPr>
          <p:nvPr/>
        </p:nvSpPr>
        <p:spPr bwMode="auto">
          <a:xfrm>
            <a:off x="3400367" y="1732588"/>
            <a:ext cx="2359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solidFill>
                  <a:srgbClr val="1C2B39"/>
                </a:solidFill>
                <a:latin typeface="Arial" panose="020B0604020202020204" pitchFamily="34" charset="0"/>
                <a:cs typeface="Arial" panose="020B0604020202020204" pitchFamily="34" charset="0"/>
              </a:rPr>
              <a:t>Volunteering</a:t>
            </a:r>
            <a:endParaRPr lang="en-US" altLang="en-US" sz="1800" dirty="0">
              <a:solidFill>
                <a:srgbClr val="1C2B39"/>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CA0C6512-1441-A545-86DC-0E8AD76E4B0B}"/>
              </a:ext>
            </a:extLst>
          </p:cNvPr>
          <p:cNvSpPr/>
          <p:nvPr/>
        </p:nvSpPr>
        <p:spPr>
          <a:xfrm>
            <a:off x="877897" y="3527142"/>
            <a:ext cx="2359152" cy="2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92F248-AD88-1F4C-A10F-63CE693517C7}"/>
              </a:ext>
            </a:extLst>
          </p:cNvPr>
          <p:cNvSpPr/>
          <p:nvPr/>
        </p:nvSpPr>
        <p:spPr>
          <a:xfrm>
            <a:off x="3222550" y="4554304"/>
            <a:ext cx="426593" cy="426593"/>
          </a:xfrm>
          <a:prstGeom prst="ellipse">
            <a:avLst/>
          </a:prstGeom>
          <a:solidFill>
            <a:srgbClr val="EF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TextBox 12">
            <a:extLst>
              <a:ext uri="{FF2B5EF4-FFF2-40B4-BE49-F238E27FC236}">
                <a16:creationId xmlns:a16="http://schemas.microsoft.com/office/drawing/2014/main" id="{F9AF731C-F005-9F44-AD0F-FF431D9ACA5C}"/>
              </a:ext>
            </a:extLst>
          </p:cNvPr>
          <p:cNvSpPr txBox="1">
            <a:spLocks noChangeArrowheads="1"/>
          </p:cNvSpPr>
          <p:nvPr/>
        </p:nvSpPr>
        <p:spPr bwMode="auto">
          <a:xfrm>
            <a:off x="877897" y="4145939"/>
            <a:ext cx="2359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solidFill>
                  <a:srgbClr val="1C2B39"/>
                </a:solidFill>
                <a:latin typeface="Arial" panose="020B0604020202020204" pitchFamily="34" charset="0"/>
                <a:cs typeface="Arial" panose="020B0604020202020204" pitchFamily="34" charset="0"/>
              </a:rPr>
              <a:t>University</a:t>
            </a:r>
            <a:endParaRPr lang="en-US" altLang="en-US" sz="1800" dirty="0">
              <a:solidFill>
                <a:srgbClr val="1C2B39"/>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EFCCC99-547E-4944-BB24-C988369611AF}"/>
              </a:ext>
            </a:extLst>
          </p:cNvPr>
          <p:cNvSpPr/>
          <p:nvPr/>
        </p:nvSpPr>
        <p:spPr>
          <a:xfrm>
            <a:off x="3222550" y="3303589"/>
            <a:ext cx="426593" cy="426593"/>
          </a:xfrm>
          <a:prstGeom prst="ellipse">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A6B0769-79D4-2148-BB98-1A968F62B454}"/>
              </a:ext>
            </a:extLst>
          </p:cNvPr>
          <p:cNvSpPr/>
          <p:nvPr/>
        </p:nvSpPr>
        <p:spPr>
          <a:xfrm>
            <a:off x="4358703" y="3038855"/>
            <a:ext cx="426593" cy="426593"/>
          </a:xfrm>
          <a:prstGeom prst="ellipse">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B123B48-1D30-C949-9B80-4F239764A9BE}"/>
              </a:ext>
            </a:extLst>
          </p:cNvPr>
          <p:cNvSpPr/>
          <p:nvPr/>
        </p:nvSpPr>
        <p:spPr>
          <a:xfrm>
            <a:off x="5420665" y="3303589"/>
            <a:ext cx="426593" cy="426593"/>
          </a:xfrm>
          <a:prstGeom prst="ellipse">
            <a:avLst/>
          </a:prstGeom>
          <a:solidFill>
            <a:srgbClr val="F99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0ED0DA8-CBC6-5A49-8360-9FB865D5C0D7}"/>
              </a:ext>
            </a:extLst>
          </p:cNvPr>
          <p:cNvSpPr/>
          <p:nvPr/>
        </p:nvSpPr>
        <p:spPr>
          <a:xfrm>
            <a:off x="5570510" y="1508166"/>
            <a:ext cx="2359152" cy="2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TextBox 14">
            <a:extLst>
              <a:ext uri="{FF2B5EF4-FFF2-40B4-BE49-F238E27FC236}">
                <a16:creationId xmlns:a16="http://schemas.microsoft.com/office/drawing/2014/main" id="{9F44BBC4-C8D7-5C4C-9DF6-C442E076820E}"/>
              </a:ext>
            </a:extLst>
          </p:cNvPr>
          <p:cNvSpPr txBox="1">
            <a:spLocks noChangeArrowheads="1"/>
          </p:cNvSpPr>
          <p:nvPr/>
        </p:nvSpPr>
        <p:spPr bwMode="auto">
          <a:xfrm>
            <a:off x="5570511" y="2082683"/>
            <a:ext cx="2359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solidFill>
                  <a:srgbClr val="1C2B39"/>
                </a:solidFill>
                <a:latin typeface="Arial" panose="020B0604020202020204" pitchFamily="34" charset="0"/>
                <a:cs typeface="Arial" panose="020B0604020202020204" pitchFamily="34" charset="0"/>
              </a:rPr>
              <a:t>Modern</a:t>
            </a:r>
            <a:endParaRPr lang="en-US" altLang="en-US" sz="1800" dirty="0">
              <a:solidFill>
                <a:srgbClr val="1C2B39"/>
              </a:solidFill>
              <a:latin typeface="Arial" panose="020B0604020202020204" pitchFamily="34" charset="0"/>
              <a:cs typeface="Arial" panose="020B0604020202020204" pitchFamily="34" charset="0"/>
            </a:endParaRPr>
          </a:p>
          <a:p>
            <a:pPr algn="ctr" eaLnBrk="1" hangingPunct="1">
              <a:spcBef>
                <a:spcPct val="0"/>
              </a:spcBef>
              <a:buFontTx/>
              <a:buNone/>
            </a:pPr>
            <a:r>
              <a:rPr lang="en-US" altLang="en-US" sz="1800" dirty="0">
                <a:solidFill>
                  <a:srgbClr val="1C2B39"/>
                </a:solidFill>
                <a:latin typeface="Arial" panose="020B0604020202020204" pitchFamily="34" charset="0"/>
                <a:cs typeface="Arial" panose="020B0604020202020204" pitchFamily="34" charset="0"/>
              </a:rPr>
              <a:t>Apprenticeship/</a:t>
            </a:r>
            <a:br>
              <a:rPr lang="en-US" altLang="en-US" sz="1800" dirty="0">
                <a:solidFill>
                  <a:srgbClr val="1C2B39"/>
                </a:solidFill>
                <a:latin typeface="Arial" panose="020B0604020202020204" pitchFamily="34" charset="0"/>
                <a:cs typeface="Arial" panose="020B0604020202020204" pitchFamily="34" charset="0"/>
              </a:rPr>
            </a:br>
            <a:r>
              <a:rPr lang="en-US" altLang="en-US" sz="1800" dirty="0" smtClean="0">
                <a:solidFill>
                  <a:srgbClr val="1C2B39"/>
                </a:solidFill>
                <a:latin typeface="Arial" panose="020B0604020202020204" pitchFamily="34" charset="0"/>
                <a:cs typeface="Arial" panose="020B0604020202020204" pitchFamily="34" charset="0"/>
              </a:rPr>
              <a:t>Training/ Employment</a:t>
            </a:r>
            <a:endParaRPr lang="en-US" altLang="en-US" sz="1800" dirty="0">
              <a:solidFill>
                <a:srgbClr val="1C2B39"/>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343C567-6946-7D4C-A44D-847A221B3999}"/>
              </a:ext>
            </a:extLst>
          </p:cNvPr>
          <p:cNvSpPr/>
          <p:nvPr/>
        </p:nvSpPr>
        <p:spPr>
          <a:xfrm>
            <a:off x="5471216" y="4554304"/>
            <a:ext cx="426593" cy="426593"/>
          </a:xfrm>
          <a:prstGeom prst="ellipse">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58417E"/>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DS 3+1" ma:contentTypeID="0x0101002CFD50891A73487FBF1A841208B5DC08020026665448A104EE4995F7F913DAA84DEB" ma:contentTypeVersion="7" ma:contentTypeDescription="" ma:contentTypeScope="" ma:versionID="9a84c41bf15824b158d0b7d068d6566f">
  <xsd:schema xmlns:xsd="http://www.w3.org/2001/XMLSchema" xmlns:xs="http://www.w3.org/2001/XMLSchema" xmlns:p="http://schemas.microsoft.com/office/2006/metadata/properties" xmlns:ns2="184af400-6cf4-4be6-9056-547874e8c8ee" xmlns:ns3="9f835287-a68d-44a0-9340-5be2792894ea" targetNamespace="http://schemas.microsoft.com/office/2006/metadata/properties" ma:root="true" ma:fieldsID="94558617116e39b0ae6ca6ee3d21d3e8" ns2:_="" ns3:_="">
    <xsd:import namespace="184af400-6cf4-4be6-9056-547874e8c8ee"/>
    <xsd:import namespace="9f835287-a68d-44a0-9340-5be2792894ea"/>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dexed="tru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835287-a68d-44a0-9340-5be2792894ea" elementFormDefault="qualified">
    <xsd:import namespace="http://schemas.microsoft.com/office/2006/documentManagement/types"/>
    <xsd:import namespace="http://schemas.microsoft.com/office/infopath/2007/PartnerControls"/>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184af400-6cf4-4be6-9056-547874e8c8ee">
      <Terms xmlns="http://schemas.microsoft.com/office/infopath/2007/PartnerControls"/>
    </TaxKeywordTaxHTField>
    <TaxCatchAll xmlns="184af400-6cf4-4be6-9056-547874e8c8ee"/>
    <IShare_PermanentPreservation xmlns="184af400-6cf4-4be6-9056-547874e8c8ee">false</IShare_PermanentPreservation>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IShare_BusinessOwner xmlns="184af400-6cf4-4be6-9056-547874e8c8ee" xsi:nil="true"/>
  </documentManagement>
</p:properties>
</file>

<file path=customXml/itemProps1.xml><?xml version="1.0" encoding="utf-8"?>
<ds:datastoreItem xmlns:ds="http://schemas.openxmlformats.org/officeDocument/2006/customXml" ds:itemID="{1CC5011B-4CC5-4D29-907B-9CC45D93F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9f835287-a68d-44a0-9340-5be279289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9DD0B7-B11B-44F6-B7BF-BEAAA0816454}">
  <ds:schemaRefs>
    <ds:schemaRef ds:uri="http://schemas.microsoft.com/sharepoint/v3/contenttype/forms"/>
  </ds:schemaRefs>
</ds:datastoreItem>
</file>

<file path=customXml/itemProps3.xml><?xml version="1.0" encoding="utf-8"?>
<ds:datastoreItem xmlns:ds="http://schemas.openxmlformats.org/officeDocument/2006/customXml" ds:itemID="{F0A5CBCC-E460-4B49-8E66-4E9772763E99}">
  <ds:schemaRefs>
    <ds:schemaRef ds:uri="http://purl.org/dc/dcmitype/"/>
    <ds:schemaRef ds:uri="http://schemas.microsoft.com/office/infopath/2007/PartnerControls"/>
    <ds:schemaRef ds:uri="9f835287-a68d-44a0-9340-5be2792894ea"/>
    <ds:schemaRef ds:uri="http://schemas.microsoft.com/office/2006/metadata/properties"/>
    <ds:schemaRef ds:uri="http://purl.org/dc/elements/1.1/"/>
    <ds:schemaRef ds:uri="184af400-6cf4-4be6-9056-547874e8c8e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6656</TotalTime>
  <Words>1241</Words>
  <Application>Microsoft Office PowerPoint</Application>
  <PresentationFormat>On-screen Show (4:3)</PresentationFormat>
  <Paragraphs>164</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FS Lola</vt:lpstr>
      <vt:lpstr>Geneva</vt:lpstr>
      <vt:lpstr>Office Theme</vt:lpstr>
      <vt:lpstr>PowerPoint Presentation</vt:lpstr>
      <vt:lpstr>Welcome back S6</vt:lpstr>
      <vt:lpstr>What we will cover today…</vt:lpstr>
      <vt:lpstr>                            CMS</vt:lpstr>
      <vt:lpstr>And the most important thing…</vt:lpstr>
      <vt:lpstr>What is important for S6</vt:lpstr>
      <vt:lpstr>Where are your resources?</vt:lpstr>
      <vt:lpstr>In your careers book – lots of useful information </vt:lpstr>
      <vt:lpstr>PowerPoint Presentation</vt:lpstr>
      <vt:lpstr>PowerPoint Presentation</vt:lpstr>
      <vt:lpstr>www.myworldofwork.co.uk</vt:lpstr>
      <vt:lpstr>PowerPoint Presentation</vt:lpstr>
      <vt:lpstr>PowerPoint Presentation</vt:lpstr>
      <vt:lpstr>PowerPoint Presentation</vt:lpstr>
      <vt:lpstr>Finally a reminder</vt:lpstr>
      <vt:lpstr>PowerPoint Presentation</vt:lpstr>
    </vt:vector>
  </TitlesOfParts>
  <Company>Skills Development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britovsekn</dc:creator>
  <cp:lastModifiedBy>Barbara Moir</cp:lastModifiedBy>
  <cp:revision>285</cp:revision>
  <cp:lastPrinted>2019-10-25T13:24:31Z</cp:lastPrinted>
  <dcterms:created xsi:type="dcterms:W3CDTF">2017-11-16T11:27:42Z</dcterms:created>
  <dcterms:modified xsi:type="dcterms:W3CDTF">2021-08-31T11:00:58Z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0x0101002CFD50891A73487FBF1A841208B5DC08020026665448A104EE4995F7F913DAA84DEB</vt:lpwstr>
  </property>
  <property fmtid="{D5CDD505-2E9C-101B-9397-08002B2CF9AE}" pid="3" name="TaxKeyword">
    <vt:lpwstr/>
  </property>
  <property fmtid="{D5CDD505-2E9C-101B-9397-08002B2CF9AE}" pid="4" name="EDRMSIsArchived">
    <vt:bool>false</vt:bool>
  </property>
  <property fmtid="{D5CDD505-2E9C-101B-9397-08002B2CF9AE}" pid="5" name="EDRMSStatus">
    <vt:lpwstr>Active</vt:lpwstr>
  </property>
  <property fmtid="{D5CDD505-2E9C-101B-9397-08002B2CF9AE}" pid="6" name="TaxKeywordTaxHTField">
    <vt:lpwstr/>
  </property>
  <property fmtid="{D5CDD505-2E9C-101B-9397-08002B2CF9AE}" pid="7" name="TaxCatchAll">
    <vt:lpwstr/>
  </property>
  <property fmtid="{D5CDD505-2E9C-101B-9397-08002B2CF9AE}" pid="8" name="IShare_PermanentPreservation">
    <vt:lpwstr>0</vt:lpwstr>
  </property>
  <property fmtid="{D5CDD505-2E9C-101B-9397-08002B2CF9AE}" pid="9" name="IShare_Region">
    <vt:lpwstr/>
  </property>
  <property fmtid="{D5CDD505-2E9C-101B-9397-08002B2CF9AE}" pid="10" name="IShare_Status">
    <vt:lpwstr>Active</vt:lpwstr>
  </property>
  <property fmtid="{D5CDD505-2E9C-101B-9397-08002B2CF9AE}" pid="11" name="IShare_InfoClassification">
    <vt:lpwstr>Internal</vt:lpwstr>
  </property>
  <property fmtid="{D5CDD505-2E9C-101B-9397-08002B2CF9AE}" pid="12" name="IShare_PersonalData">
    <vt:lpwstr>0</vt:lpwstr>
  </property>
  <property fmtid="{D5CDD505-2E9C-101B-9397-08002B2CF9AE}" pid="13" name="IShare_DispositionDeletion">
    <vt:lpwstr/>
  </property>
  <property fmtid="{D5CDD505-2E9C-101B-9397-08002B2CF9AE}" pid="14" name="IShare_BusinessOwner">
    <vt:lpwstr/>
  </property>
</Properties>
</file>