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74" r:id="rId4"/>
    <p:sldId id="280" r:id="rId5"/>
    <p:sldId id="275" r:id="rId6"/>
    <p:sldId id="277" r:id="rId7"/>
    <p:sldId id="270" r:id="rId8"/>
    <p:sldId id="278" r:id="rId9"/>
    <p:sldId id="273" r:id="rId10"/>
    <p:sldId id="279" r:id="rId11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B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710" autoAdjust="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B5BFCE-9BAE-4715-8EB1-7FF098DA53B1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36F9E83-B460-429D-9512-569DE632B1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602402-5B9F-4320-BD61-DAE5D599EFD9}" type="slidenum">
              <a:rPr lang="en-US" altLang="en-US" smtClean="0">
                <a:latin typeface="Calibri" panose="020F050202020403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53B5A8C-0D09-40F3-8BC5-900440CA2343}" type="slidenum">
              <a:rPr lang="en-US" altLang="en-US" smtClean="0">
                <a:latin typeface="Calibri" panose="020F0502020204030204" pitchFamily="34" charset="0"/>
              </a:rPr>
              <a:pPr/>
              <a:t>8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F80F64-C493-4044-AB34-940F3C833F76}" type="slidenum">
              <a:rPr lang="en-US" altLang="en-US" smtClean="0">
                <a:latin typeface="Calibri" panose="020F0502020204030204" pitchFamily="34" charset="0"/>
              </a:rPr>
              <a:pPr/>
              <a:t>10</a:t>
            </a:fld>
            <a:endParaRPr lang="en-US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69B90-65AE-47B1-986A-030E9F2E4454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24240-D720-4BAC-B369-1ED835F4A25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33263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C1AF-8F0C-4AE8-B8EA-9805D77459FE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7EF26-7735-4BE0-921E-F1623EAF708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444551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D4371-85FC-41EC-A3F9-1F5E8B84AE73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B965C-CF5A-43EA-B45F-1E5B42E7B1F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950436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5ABE2-9C8F-4747-87A3-A60342091FA5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B9544-0A6B-4B48-B056-8196BE7B12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404034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9914D-40E4-4C36-B5DA-3AE52C6F3938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8307E-CC76-4483-9C86-038EDC91C3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7935329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BBD94-3766-4279-8B2B-61A4C6A0702F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4258E-B33E-4DCF-B7E2-A01302BD96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806321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3E74-347C-4B8F-8E7D-7864F745239F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4A239-4D95-4371-911E-EB54C2378D5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106097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C9EF3-17C4-46DF-B719-F5B05B726C2E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2F098-6A63-4C49-B966-2AAD6D58B5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449373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87879-AED3-4844-B47A-ABC4442C7B20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EEB1-10D3-489E-97DD-B5A3D344405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5446848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6A28E-6CEF-4BB6-8B4B-051CA3C67679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9022A-B7D3-49E5-ADD3-B85AD571017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7645419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5F2D-7821-4783-A5A5-771AC759E203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8DA9F-1600-4DE9-A498-9793C6FD3B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7036393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BB6B92-1092-43D4-858E-EA6E8553CC76}" type="datetimeFigureOut">
              <a:rPr lang="en-US"/>
              <a:pPr>
                <a:defRPr/>
              </a:pPr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6E47CC-C577-40C8-B6EB-C3595F8570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B1B630"/>
                </a:solidFill>
              </a:rPr>
              <a:t>Making Choices for S3 and Beyond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Dalkeith High School February 2020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B1B630"/>
                </a:solidFill>
              </a:rPr>
              <a:t>What </a:t>
            </a:r>
            <a:r>
              <a:rPr lang="en-US" altLang="en-US" dirty="0" smtClean="0">
                <a:solidFill>
                  <a:srgbClr val="B1B630"/>
                </a:solidFill>
              </a:rPr>
              <a:t>needs to be remembered?</a:t>
            </a:r>
            <a:endParaRPr lang="en-US" altLang="en-US" dirty="0" smtClean="0">
              <a:solidFill>
                <a:srgbClr val="B1B6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404040"/>
                </a:solidFill>
              </a:rPr>
              <a:t>Plan </a:t>
            </a:r>
            <a:r>
              <a:rPr lang="en-US" altLang="en-US" dirty="0">
                <a:solidFill>
                  <a:srgbClr val="404040"/>
                </a:solidFill>
              </a:rPr>
              <a:t>a</a:t>
            </a:r>
            <a:r>
              <a:rPr lang="en-US" altLang="en-US" dirty="0" smtClean="0">
                <a:solidFill>
                  <a:srgbClr val="404040"/>
                </a:solidFill>
              </a:rPr>
              <a:t> </a:t>
            </a:r>
            <a:r>
              <a:rPr lang="en-US" altLang="en-US" dirty="0" smtClean="0">
                <a:solidFill>
                  <a:srgbClr val="404040"/>
                </a:solidFill>
              </a:rPr>
              <a:t>pathway through S3 and into the senior phase</a:t>
            </a:r>
          </a:p>
          <a:p>
            <a:pPr eaLnBrk="1" hangingPunct="1"/>
            <a:r>
              <a:rPr lang="en-US" altLang="en-US" dirty="0" smtClean="0">
                <a:solidFill>
                  <a:srgbClr val="404040"/>
                </a:solidFill>
              </a:rPr>
              <a:t>Think about why </a:t>
            </a:r>
            <a:r>
              <a:rPr lang="en-US" altLang="en-US" dirty="0" smtClean="0">
                <a:solidFill>
                  <a:srgbClr val="404040"/>
                </a:solidFill>
              </a:rPr>
              <a:t>a subject is being chosen - or </a:t>
            </a:r>
            <a:r>
              <a:rPr lang="en-US" altLang="en-US" dirty="0" smtClean="0">
                <a:solidFill>
                  <a:srgbClr val="404040"/>
                </a:solidFill>
              </a:rPr>
              <a:t>not.  </a:t>
            </a:r>
            <a:r>
              <a:rPr lang="en-US" altLang="en-US" dirty="0" smtClean="0">
                <a:solidFill>
                  <a:srgbClr val="404040"/>
                </a:solidFill>
              </a:rPr>
              <a:t>Is the choice being made for </a:t>
            </a:r>
            <a:r>
              <a:rPr lang="en-US" altLang="en-US" dirty="0" smtClean="0">
                <a:solidFill>
                  <a:srgbClr val="404040"/>
                </a:solidFill>
              </a:rPr>
              <a:t>the right reasons? Is it </a:t>
            </a:r>
            <a:r>
              <a:rPr lang="en-US" altLang="en-US" dirty="0" smtClean="0">
                <a:solidFill>
                  <a:srgbClr val="404040"/>
                </a:solidFill>
              </a:rPr>
              <a:t>the young person’s own choice</a:t>
            </a:r>
            <a:r>
              <a:rPr lang="en-US" altLang="en-US" dirty="0" smtClean="0">
                <a:solidFill>
                  <a:srgbClr val="404040"/>
                </a:solidFill>
              </a:rPr>
              <a:t>? Or </a:t>
            </a:r>
            <a:r>
              <a:rPr lang="en-US" altLang="en-US" dirty="0" smtClean="0">
                <a:solidFill>
                  <a:srgbClr val="404040"/>
                </a:solidFill>
              </a:rPr>
              <a:t>is it a </a:t>
            </a:r>
            <a:r>
              <a:rPr lang="en-US" altLang="en-US" dirty="0" smtClean="0">
                <a:solidFill>
                  <a:srgbClr val="404040"/>
                </a:solidFill>
              </a:rPr>
              <a:t>friend’s choice?</a:t>
            </a:r>
          </a:p>
          <a:p>
            <a:pPr eaLnBrk="1" hangingPunct="1"/>
            <a:r>
              <a:rPr lang="en-US" altLang="en-US" dirty="0" smtClean="0">
                <a:solidFill>
                  <a:srgbClr val="404040"/>
                </a:solidFill>
              </a:rPr>
              <a:t>The advice of Maya and Fraser</a:t>
            </a:r>
            <a:endParaRPr lang="en-US" altLang="en-US" dirty="0" smtClean="0">
              <a:solidFill>
                <a:srgbClr val="40404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B1B630"/>
                </a:solidFill>
              </a:rPr>
              <a:t>What is S3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It’s the last year of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Broad General Education- the bit of school that everyone has in common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It’s the point at which </a:t>
            </a:r>
            <a:r>
              <a:rPr lang="en-US" dirty="0" smtClean="0">
                <a:solidFill>
                  <a:srgbClr val="404040"/>
                </a:solidFill>
              </a:rPr>
              <a:t>young people </a:t>
            </a:r>
            <a:r>
              <a:rPr lang="en-US" dirty="0" smtClean="0">
                <a:solidFill>
                  <a:srgbClr val="404040"/>
                </a:solidFill>
              </a:rPr>
              <a:t>need to start thinking about what </a:t>
            </a:r>
            <a:r>
              <a:rPr lang="en-US" dirty="0" smtClean="0">
                <a:solidFill>
                  <a:srgbClr val="404040"/>
                </a:solidFill>
              </a:rPr>
              <a:t>they’re </a:t>
            </a:r>
            <a:r>
              <a:rPr lang="en-US" dirty="0" smtClean="0">
                <a:solidFill>
                  <a:srgbClr val="404040"/>
                </a:solidFill>
              </a:rPr>
              <a:t>going to do for the next few decades</a:t>
            </a: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B1B630"/>
                </a:solidFill>
              </a:rPr>
              <a:t>What will S3 look like?  The familiar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Expressive Arts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Languages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Health and wellbeing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Mathematics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Religious and moral education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Sciences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Social studies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Technologies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B1B630"/>
                </a:solidFill>
              </a:rPr>
              <a:t>What has to be done and why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There are some subjects that everyone has to do up until the end of S3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404040"/>
                </a:solidFill>
              </a:rPr>
              <a:t>	- English and a modern language (French or Spanish), to support </a:t>
            </a:r>
            <a:r>
              <a:rPr lang="en-US" dirty="0" smtClean="0">
                <a:solidFill>
                  <a:srgbClr val="404040"/>
                </a:solidFill>
              </a:rPr>
              <a:t>literacy</a:t>
            </a:r>
            <a:endParaRPr lang="en-US" dirty="0" smtClean="0">
              <a:solidFill>
                <a:srgbClr val="40404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404040"/>
                </a:solidFill>
              </a:rPr>
              <a:t>	- Maths</a:t>
            </a:r>
            <a:r>
              <a:rPr lang="en-US" dirty="0" smtClean="0">
                <a:solidFill>
                  <a:srgbClr val="404040"/>
                </a:solidFill>
              </a:rPr>
              <a:t>, to support </a:t>
            </a:r>
            <a:r>
              <a:rPr lang="en-US" dirty="0" smtClean="0">
                <a:solidFill>
                  <a:srgbClr val="404040"/>
                </a:solidFill>
              </a:rPr>
              <a:t> </a:t>
            </a:r>
            <a:r>
              <a:rPr lang="en-US" dirty="0" smtClean="0">
                <a:solidFill>
                  <a:srgbClr val="404040"/>
                </a:solidFill>
              </a:rPr>
              <a:t>numeracy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rgbClr val="404040"/>
                </a:solidFill>
              </a:rPr>
              <a:t>	- PE and PSE, to support </a:t>
            </a:r>
            <a:r>
              <a:rPr lang="en-US" dirty="0" smtClean="0">
                <a:solidFill>
                  <a:srgbClr val="404040"/>
                </a:solidFill>
              </a:rPr>
              <a:t>health </a:t>
            </a:r>
            <a:r>
              <a:rPr lang="en-US" dirty="0" smtClean="0">
                <a:solidFill>
                  <a:srgbClr val="404040"/>
                </a:solidFill>
              </a:rPr>
              <a:t>and wellbeing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GB" dirty="0" smtClean="0">
                <a:solidFill>
                  <a:srgbClr val="404040"/>
                </a:solidFill>
              </a:rPr>
              <a:t>	- RME, to support </a:t>
            </a:r>
            <a:r>
              <a:rPr lang="en-GB" dirty="0" smtClean="0">
                <a:solidFill>
                  <a:srgbClr val="404040"/>
                </a:solidFill>
              </a:rPr>
              <a:t>in </a:t>
            </a:r>
            <a:r>
              <a:rPr lang="en-GB" dirty="0" smtClean="0">
                <a:solidFill>
                  <a:srgbClr val="404040"/>
                </a:solidFill>
              </a:rPr>
              <a:t>the complicated world in which we live</a:t>
            </a:r>
            <a:endParaRPr lang="en-US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B1B630"/>
                </a:solidFill>
              </a:rPr>
              <a:t>What’s new about S3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Opportunity for personalisation and choice and a little bit of specialisation</a:t>
            </a:r>
          </a:p>
          <a:p>
            <a:r>
              <a:rPr lang="en-US" altLang="en-US" dirty="0" smtClean="0"/>
              <a:t>Can </a:t>
            </a:r>
            <a:r>
              <a:rPr lang="en-US" altLang="en-US" dirty="0" smtClean="0"/>
              <a:t>still select subjects in S4 not studied in S3, though for continuity of learning, if possible, get it right in S3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GB" alt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B1B630"/>
                </a:solidFill>
              </a:rPr>
              <a:t>What are </a:t>
            </a:r>
            <a:r>
              <a:rPr lang="en-US" altLang="en-US" dirty="0" smtClean="0">
                <a:solidFill>
                  <a:srgbClr val="B1B630"/>
                </a:solidFill>
              </a:rPr>
              <a:t>the </a:t>
            </a:r>
            <a:r>
              <a:rPr lang="en-US" altLang="en-US" dirty="0" smtClean="0">
                <a:solidFill>
                  <a:srgbClr val="B1B630"/>
                </a:solidFill>
              </a:rPr>
              <a:t>choices?</a:t>
            </a:r>
            <a:endParaRPr lang="en-GB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O</a:t>
            </a:r>
            <a:r>
              <a:rPr lang="en-GB" altLang="en-US" dirty="0" smtClean="0"/>
              <a:t>ne </a:t>
            </a:r>
            <a:r>
              <a:rPr lang="en-GB" altLang="en-US" dirty="0" smtClean="0"/>
              <a:t>subject from each of Expressive arts, Sciences, Social studies and Technologies</a:t>
            </a:r>
          </a:p>
          <a:p>
            <a:r>
              <a:rPr lang="en-GB" altLang="en-US" dirty="0" smtClean="0"/>
              <a:t>Then, a </a:t>
            </a:r>
            <a:r>
              <a:rPr lang="en-GB" altLang="en-US" dirty="0" smtClean="0"/>
              <a:t>further two subjects from any of the curricular areas</a:t>
            </a:r>
          </a:p>
          <a:p>
            <a:r>
              <a:rPr lang="en-GB" altLang="en-US" dirty="0"/>
              <a:t>E</a:t>
            </a:r>
            <a:r>
              <a:rPr lang="en-GB" altLang="en-US" dirty="0" smtClean="0"/>
              <a:t>ach </a:t>
            </a:r>
            <a:r>
              <a:rPr lang="en-GB" altLang="en-US" dirty="0" smtClean="0"/>
              <a:t>elective subject </a:t>
            </a:r>
            <a:r>
              <a:rPr lang="en-GB" altLang="en-US" dirty="0" smtClean="0"/>
              <a:t>is attended for </a:t>
            </a:r>
            <a:r>
              <a:rPr lang="en-GB" altLang="en-US" dirty="0" smtClean="0"/>
              <a:t>3 periods</a:t>
            </a:r>
          </a:p>
          <a:p>
            <a:r>
              <a:rPr lang="en-GB" altLang="en-US" i="1" dirty="0" smtClean="0"/>
              <a:t>The availability of any course depends on pupil uptake and the constraints of the timetable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B1B630"/>
                </a:solidFill>
              </a:rPr>
              <a:t>What are Enrichment Opportunities?</a:t>
            </a:r>
            <a:endParaRPr lang="en-US" dirty="0">
              <a:solidFill>
                <a:srgbClr val="B1B6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These are the courses which are directly tied to the world of work or which offer personal achievement opportunities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Included because </a:t>
            </a:r>
            <a:r>
              <a:rPr lang="en-US" dirty="0" smtClean="0">
                <a:solidFill>
                  <a:srgbClr val="404040"/>
                </a:solidFill>
              </a:rPr>
              <a:t>some young people </a:t>
            </a:r>
            <a:r>
              <a:rPr lang="en-US" dirty="0" smtClean="0">
                <a:solidFill>
                  <a:srgbClr val="404040"/>
                </a:solidFill>
              </a:rPr>
              <a:t>work best outside the four walls of the classroom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altLang="en-US" dirty="0" smtClean="0">
                <a:solidFill>
                  <a:srgbClr val="404040"/>
                </a:solidFill>
              </a:rPr>
              <a:t>Enrichment </a:t>
            </a:r>
            <a:r>
              <a:rPr lang="en-US" altLang="en-US" dirty="0">
                <a:solidFill>
                  <a:srgbClr val="404040"/>
                </a:solidFill>
              </a:rPr>
              <a:t>Opportunities are shaded in </a:t>
            </a:r>
            <a:r>
              <a:rPr lang="en-US" altLang="en-US" dirty="0" smtClean="0">
                <a:solidFill>
                  <a:srgbClr val="404040"/>
                </a:solidFill>
              </a:rPr>
              <a:t>grey and cannot be ticked.  If any appeal, pupils should let their </a:t>
            </a:r>
            <a:r>
              <a:rPr lang="en-US" dirty="0" smtClean="0">
                <a:solidFill>
                  <a:srgbClr val="404040"/>
                </a:solidFill>
              </a:rPr>
              <a:t>PSL know and the suitability of the course will be discussed.</a:t>
            </a:r>
            <a:endParaRPr lang="en-US" altLang="en-US" dirty="0" smtClean="0">
              <a:solidFill>
                <a:srgbClr val="40404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altLang="en-US" dirty="0">
              <a:solidFill>
                <a:srgbClr val="40404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B1B630"/>
                </a:solidFill>
              </a:rPr>
              <a:t>What support is there to help me with all this?</a:t>
            </a:r>
            <a:endParaRPr lang="en-US" dirty="0">
              <a:solidFill>
                <a:srgbClr val="B1B63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S3 </a:t>
            </a:r>
            <a:r>
              <a:rPr lang="en-US" dirty="0" smtClean="0">
                <a:solidFill>
                  <a:srgbClr val="404040"/>
                </a:solidFill>
              </a:rPr>
              <a:t>Learning Pathways Option Booklet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Tonight’s Pathways Information Evening 6. </a:t>
            </a:r>
            <a:r>
              <a:rPr lang="en-US" dirty="0" smtClean="0">
                <a:solidFill>
                  <a:srgbClr val="404040"/>
                </a:solidFill>
              </a:rPr>
              <a:t>30 p.m</a:t>
            </a:r>
            <a:r>
              <a:rPr lang="en-US" dirty="0" smtClean="0">
                <a:solidFill>
                  <a:srgbClr val="404040"/>
                </a:solidFill>
              </a:rPr>
              <a:t>. and Careers Fair</a:t>
            </a:r>
            <a:endParaRPr lang="en-US" dirty="0" smtClean="0">
              <a:solidFill>
                <a:srgbClr val="40404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04040"/>
                </a:solidFill>
              </a:rPr>
              <a:t>T</a:t>
            </a:r>
            <a:r>
              <a:rPr lang="en-US" dirty="0" smtClean="0">
                <a:solidFill>
                  <a:srgbClr val="404040"/>
                </a:solidFill>
              </a:rPr>
              <a:t>racking reports</a:t>
            </a:r>
            <a:endParaRPr lang="en-US" dirty="0" smtClean="0">
              <a:solidFill>
                <a:srgbClr val="40404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Parents</a:t>
            </a:r>
            <a:r>
              <a:rPr lang="en-US" dirty="0" smtClean="0">
                <a:solidFill>
                  <a:srgbClr val="404040"/>
                </a:solidFill>
              </a:rPr>
              <a:t>’/Carers’ Evening on Tuesday 3 March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Dedicated time in PSE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Teachers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rgbClr val="404040"/>
                </a:solidFill>
              </a:rPr>
              <a:t>Parents/</a:t>
            </a:r>
            <a:r>
              <a:rPr lang="en-US" dirty="0" err="1" smtClean="0">
                <a:solidFill>
                  <a:srgbClr val="404040"/>
                </a:solidFill>
              </a:rPr>
              <a:t>carers</a:t>
            </a:r>
            <a:r>
              <a:rPr lang="en-US" dirty="0" smtClean="0">
                <a:solidFill>
                  <a:srgbClr val="404040"/>
                </a:solidFill>
              </a:rPr>
              <a:t> and older siblings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GB" dirty="0" smtClean="0">
                <a:solidFill>
                  <a:srgbClr val="404040"/>
                </a:solidFill>
              </a:rPr>
              <a:t>Careers Adviser – Barbara is available in the library and contact details in booklet</a:t>
            </a:r>
            <a:endParaRPr lang="en-US" dirty="0" smtClean="0">
              <a:solidFill>
                <a:srgbClr val="40404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1905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B1B630"/>
                </a:solidFill>
              </a:rPr>
              <a:t>When do I bring in my form?</a:t>
            </a:r>
            <a:endParaRPr lang="en-GB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Week beginning 9 March.  </a:t>
            </a:r>
            <a:r>
              <a:rPr lang="en-GB" altLang="en-US" dirty="0" smtClean="0"/>
              <a:t>Pupils are given an appointment time with their PSL.</a:t>
            </a:r>
            <a:endParaRPr lang="en-GB" alt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458</Words>
  <Application>Microsoft Office PowerPoint</Application>
  <PresentationFormat>On-screen Show (4:3)</PresentationFormat>
  <Paragraphs>52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Making Choices for S3 and Beyond</vt:lpstr>
      <vt:lpstr>What is S3 for?</vt:lpstr>
      <vt:lpstr>What will S3 look like?  The familiar</vt:lpstr>
      <vt:lpstr>What has to be done and why</vt:lpstr>
      <vt:lpstr>What’s new about S3</vt:lpstr>
      <vt:lpstr>What are the choices?</vt:lpstr>
      <vt:lpstr>What are Enrichment Opportunities?</vt:lpstr>
      <vt:lpstr>What support is there to help me with all this?</vt:lpstr>
      <vt:lpstr>When do I bring in my form?</vt:lpstr>
      <vt:lpstr>What needs to be remembered?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Personalisation and Choice in S3</dc:title>
  <dc:creator>Gail Preston</dc:creator>
  <cp:lastModifiedBy>Julie Bones</cp:lastModifiedBy>
  <cp:revision>37</cp:revision>
  <dcterms:created xsi:type="dcterms:W3CDTF">2017-02-05T19:57:37Z</dcterms:created>
  <dcterms:modified xsi:type="dcterms:W3CDTF">2020-02-05T15:12:30Z</dcterms:modified>
</cp:coreProperties>
</file>